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46"/>
  </p:notesMasterIdLst>
  <p:sldIdLst>
    <p:sldId id="257" r:id="rId2"/>
    <p:sldId id="302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1" r:id="rId25"/>
    <p:sldId id="283" r:id="rId26"/>
    <p:sldId id="284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3" r:id="rId42"/>
    <p:sldId id="304" r:id="rId43"/>
    <p:sldId id="305" r:id="rId44"/>
    <p:sldId id="306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2" d="100"/>
          <a:sy n="72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0CDB3-9D68-413F-B54B-58C4DC8C15BF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FBE9A2-A091-4E62-AE75-D2FE960CC4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A09DAA-9667-4B6B-97EE-38F0CA05280C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3B468F9-AF46-448A-A194-A8A572C1E6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D9853E9-2AE6-4916-9CDE-BB4108D25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468F9-AF46-448A-A194-A8A572C1E6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853E9-2AE6-4916-9CDE-BB4108D25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468F9-AF46-448A-A194-A8A572C1E6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853E9-2AE6-4916-9CDE-BB4108D25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86C45-D117-4B40-A0DB-C73E4F3E2F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45812-9793-4C3C-AB90-D54BC285A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468F9-AF46-448A-A194-A8A572C1E6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853E9-2AE6-4916-9CDE-BB4108D25C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468F9-AF46-448A-A194-A8A572C1E6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853E9-2AE6-4916-9CDE-BB4108D25C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468F9-AF46-448A-A194-A8A572C1E6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853E9-2AE6-4916-9CDE-BB4108D25C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468F9-AF46-448A-A194-A8A572C1E6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853E9-2AE6-4916-9CDE-BB4108D25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468F9-AF46-448A-A194-A8A572C1E6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853E9-2AE6-4916-9CDE-BB4108D25C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B468F9-AF46-448A-A194-A8A572C1E6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853E9-2AE6-4916-9CDE-BB4108D25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3B468F9-AF46-448A-A194-A8A572C1E6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9853E9-2AE6-4916-9CDE-BB4108D25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3B468F9-AF46-448A-A194-A8A572C1E6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D9853E9-2AE6-4916-9CDE-BB4108D25C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3B468F9-AF46-448A-A194-A8A572C1E609}" type="datetimeFigureOut">
              <a:rPr lang="en-US" smtClean="0"/>
              <a:pPr/>
              <a:t>4/29/2015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D9853E9-2AE6-4916-9CDE-BB4108D25C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14313" y="2428875"/>
            <a:ext cx="8715375" cy="904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sr-Cyrl-CS" altLang="en-US" sz="4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ТРАУМАТОЛОГИЈА</a:t>
            </a:r>
            <a:r>
              <a:rPr lang="sr-Latn-CS" altLang="en-US" sz="4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sr-Cyrl-CS" altLang="en-US" sz="4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</a:t>
            </a:r>
            <a:r>
              <a:rPr lang="sr-Latn-CS" altLang="en-US" sz="4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sr-Cyrl-CS" altLang="en-US" sz="4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МАКСИЛОФАЦИЈАЛНОЈ</a:t>
            </a:r>
            <a:r>
              <a:rPr lang="sr-Latn-CS" altLang="en-US" sz="4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  <a:r>
              <a:rPr lang="sr-Cyrl-CS" altLang="en-US" sz="4000" b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РЕГИЈИ</a:t>
            </a:r>
            <a:endParaRPr lang="en-US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>
          <a:xfrm>
            <a:off x="1416050" y="5330825"/>
            <a:ext cx="6400800" cy="11430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spcBef>
                <a:spcPct val="20000"/>
              </a:spcBef>
              <a:buFontTx/>
              <a:buChar char="•"/>
              <a:defRPr/>
            </a:pPr>
            <a:endParaRPr lang="sr-Latn-CS" sz="2400" b="1" kern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  <a:p>
            <a:pPr algn="ctr" eaLnBrk="1" hangingPunct="1">
              <a:spcBef>
                <a:spcPct val="20000"/>
              </a:spcBef>
              <a:defRPr/>
            </a:pPr>
            <a:r>
              <a:rPr lang="en-US" b="1" kern="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+mn-cs"/>
              </a:rPr>
              <a:t>Доц</a:t>
            </a:r>
            <a:r>
              <a:rPr lang="en-US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+mn-cs"/>
              </a:rPr>
              <a:t>. </a:t>
            </a:r>
            <a:r>
              <a:rPr lang="en-US" b="1" kern="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+mn-cs"/>
              </a:rPr>
              <a:t>др</a:t>
            </a:r>
            <a:r>
              <a:rPr lang="en-US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+mn-cs"/>
              </a:rPr>
              <a:t> </a:t>
            </a:r>
            <a:r>
              <a:rPr lang="en-US" b="1" kern="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+mn-cs"/>
              </a:rPr>
              <a:t>Слободан</a:t>
            </a:r>
            <a:r>
              <a:rPr lang="en-US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+mn-cs"/>
              </a:rPr>
              <a:t> </a:t>
            </a:r>
            <a:r>
              <a:rPr lang="en-US" b="1" kern="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+mn-cs"/>
              </a:rPr>
              <a:t>Лончаревић</a:t>
            </a:r>
            <a:endParaRPr lang="en-US" b="1" kern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  <a:p>
            <a:pPr algn="ctr" eaLnBrk="1" hangingPunct="1">
              <a:spcBef>
                <a:spcPct val="20000"/>
              </a:spcBef>
              <a:buFontTx/>
              <a:buChar char="•"/>
              <a:defRPr/>
            </a:pPr>
            <a:endParaRPr lang="en-US" sz="3200" b="1" kern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+mn-cs"/>
            </a:endParaRPr>
          </a:p>
        </p:txBody>
      </p:sp>
      <p:pic>
        <p:nvPicPr>
          <p:cNvPr id="2052" name="Picture 13" descr="memo grb copy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47093" r="41656"/>
          <a:stretch>
            <a:fillRect/>
          </a:stretch>
        </p:blipFill>
        <p:spPr bwMode="auto">
          <a:xfrm>
            <a:off x="762000" y="457200"/>
            <a:ext cx="6540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Box 8"/>
          <p:cNvSpPr txBox="1">
            <a:spLocks noChangeArrowheads="1"/>
          </p:cNvSpPr>
          <p:nvPr/>
        </p:nvSpPr>
        <p:spPr bwMode="auto">
          <a:xfrm>
            <a:off x="971550" y="4149725"/>
            <a:ext cx="7086600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1" hangingPunct="1">
              <a:spcBef>
                <a:spcPts val="40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altLang="en-US" sz="1400">
                <a:solidFill>
                  <a:schemeClr val="bg1"/>
                </a:solidFill>
                <a:latin typeface="Cambria" pitchFamily="18" charset="0"/>
              </a:rPr>
              <a:t>Назив предмета:</a:t>
            </a:r>
            <a:r>
              <a:rPr lang="sr-Latn-CS" altLang="en-US" sz="1400" b="1">
                <a:solidFill>
                  <a:schemeClr val="bg1"/>
                </a:solidFill>
                <a:latin typeface="Cambria" pitchFamily="18" charset="0"/>
              </a:rPr>
              <a:t>  </a:t>
            </a:r>
            <a:r>
              <a:rPr lang="sr-Cyrl-CS" altLang="en-US" sz="1400" b="1">
                <a:solidFill>
                  <a:schemeClr val="bg1"/>
                </a:solidFill>
                <a:latin typeface="Cambria" pitchFamily="18" charset="0"/>
              </a:rPr>
              <a:t>МАКСИЛОФАЦИЈАЛНА</a:t>
            </a:r>
            <a:r>
              <a:rPr lang="en-US" altLang="en-US" sz="1400" b="1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sr-Cyrl-CS" altLang="en-US" sz="1400" b="1">
                <a:solidFill>
                  <a:schemeClr val="bg1"/>
                </a:solidFill>
                <a:latin typeface="Cambria" pitchFamily="18" charset="0"/>
              </a:rPr>
              <a:t>ХИРУРГИЈА</a:t>
            </a:r>
            <a:endParaRPr lang="sr-Latn-CS" altLang="en-US" sz="1400" b="1">
              <a:solidFill>
                <a:schemeClr val="bg1"/>
              </a:solidFill>
              <a:latin typeface="Cambria" pitchFamily="18" charset="0"/>
            </a:endParaRPr>
          </a:p>
          <a:p>
            <a:pPr defTabSz="457200" eaLnBrk="1" hangingPunct="1">
              <a:spcBef>
                <a:spcPts val="40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altLang="en-US" sz="1400">
                <a:solidFill>
                  <a:schemeClr val="bg1"/>
                </a:solidFill>
                <a:latin typeface="Cambria" pitchFamily="18" charset="0"/>
              </a:rPr>
              <a:t>Предавање бр. 0</a:t>
            </a:r>
            <a:r>
              <a:rPr lang="en-US" altLang="en-US" sz="1400">
                <a:solidFill>
                  <a:schemeClr val="bg1"/>
                </a:solidFill>
                <a:latin typeface="Cambria" pitchFamily="18" charset="0"/>
              </a:rPr>
              <a:t>7</a:t>
            </a:r>
            <a:r>
              <a:rPr lang="sr-Latn-CS" altLang="en-US" sz="1400" b="1">
                <a:solidFill>
                  <a:schemeClr val="bg1"/>
                </a:solidFill>
                <a:latin typeface="Cambria" pitchFamily="18" charset="0"/>
              </a:rPr>
              <a:t>	</a:t>
            </a:r>
            <a:r>
              <a:rPr lang="sr-Cyrl-CS" altLang="en-US" sz="1400" b="1">
                <a:solidFill>
                  <a:schemeClr val="bg1"/>
                </a:solidFill>
                <a:latin typeface="Cambria" pitchFamily="18" charset="0"/>
              </a:rPr>
              <a:t>Час</a:t>
            </a:r>
            <a:r>
              <a:rPr lang="sr-Latn-CS" altLang="en-US" sz="1400" b="1">
                <a:solidFill>
                  <a:schemeClr val="bg1"/>
                </a:solidFill>
                <a:latin typeface="Cambria" pitchFamily="18" charset="0"/>
              </a:rPr>
              <a:t>: </a:t>
            </a:r>
            <a:r>
              <a:rPr lang="sr-Cyrl-CS" altLang="en-US" sz="1400" b="1">
                <a:solidFill>
                  <a:schemeClr val="bg1"/>
                </a:solidFill>
                <a:latin typeface="Cambria" pitchFamily="18" charset="0"/>
              </a:rPr>
              <a:t> 0</a:t>
            </a:r>
            <a:r>
              <a:rPr lang="en-US" altLang="en-US" sz="1400" b="1">
                <a:solidFill>
                  <a:schemeClr val="bg1"/>
                </a:solidFill>
                <a:latin typeface="Cambria" pitchFamily="18" charset="0"/>
              </a:rPr>
              <a:t>3</a:t>
            </a:r>
            <a:endParaRPr lang="sr-Latn-CS" altLang="en-US" sz="1400" b="1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609600"/>
            <a:ext cx="5446713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ambria" pitchFamily="18" charset="0"/>
              </a:rPr>
              <a:t>ФАКУЛТЕТ МЕДИЦИНСКИХ НАУКА</a:t>
            </a:r>
          </a:p>
          <a:p>
            <a:pPr eaLnBrk="1" hangingPunct="1">
              <a:defRPr/>
            </a:pPr>
            <a:r>
              <a:rPr lang="ru-RU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ambria" pitchFamily="18" charset="0"/>
              </a:rPr>
              <a:t>УНИВЕРЗИТЕТ У КРАГУЈЕВЦУ</a:t>
            </a:r>
          </a:p>
        </p:txBody>
      </p:sp>
      <p:pic>
        <p:nvPicPr>
          <p:cNvPr id="2055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58150" y="3883025"/>
            <a:ext cx="7302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179388" y="1520825"/>
            <a:ext cx="4856162" cy="4525963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sr-Cyrl-CS" altLang="en-US" sz="2000" smtClean="0"/>
              <a:t>Величина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дислокације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је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директно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сразмерна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интензитету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правцу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дејства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трауматске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силе</a:t>
            </a:r>
            <a:endParaRPr lang="en-US" altLang="en-US" sz="2000" smtClean="0"/>
          </a:p>
          <a:p>
            <a:pPr>
              <a:spcBef>
                <a:spcPts val="1200"/>
              </a:spcBef>
            </a:pPr>
            <a:r>
              <a:rPr lang="sr-Cyrl-CS" altLang="en-US" sz="2000" smtClean="0"/>
              <a:t>Најчешћа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врста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дислокације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фрагмената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је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дужинској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осовини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кости</a:t>
            </a:r>
            <a:r>
              <a:rPr lang="en-US" altLang="en-US" sz="2000" smtClean="0"/>
              <a:t> - </a:t>
            </a:r>
            <a:r>
              <a:rPr lang="sr-Cyrl-CS" altLang="en-US" sz="2000" smtClean="0"/>
              <a:t>дислоцатио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ад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лонгитудинем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када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долази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најчешће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њеног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скраћења</a:t>
            </a:r>
            <a:endParaRPr lang="en-US" altLang="en-US" sz="2000" smtClean="0"/>
          </a:p>
          <a:p>
            <a:pPr>
              <a:spcBef>
                <a:spcPts val="1200"/>
              </a:spcBef>
            </a:pPr>
            <a:r>
              <a:rPr lang="sr-Cyrl-CS" altLang="en-US" sz="2000" smtClean="0"/>
              <a:t>Фрагменти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могу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бити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дислоцирани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ширини</a:t>
            </a:r>
            <a:r>
              <a:rPr lang="en-US" altLang="en-US" sz="2000" smtClean="0"/>
              <a:t> </a:t>
            </a:r>
            <a:r>
              <a:rPr lang="en-US" altLang="en-US" sz="2000" i="1" smtClean="0"/>
              <a:t>(dislocatio ad latus</a:t>
            </a:r>
            <a:r>
              <a:rPr lang="en-US" altLang="en-US" sz="2000" smtClean="0"/>
              <a:t>) </a:t>
            </a:r>
            <a:r>
              <a:rPr lang="sr-Cyrl-CS" altLang="en-US" sz="2000" smtClean="0"/>
              <a:t>или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под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углом</a:t>
            </a:r>
            <a:r>
              <a:rPr lang="en-US" altLang="en-US" sz="2000" smtClean="0"/>
              <a:t> </a:t>
            </a:r>
            <a:r>
              <a:rPr lang="en-US" altLang="en-US" sz="2000" i="1" smtClean="0"/>
              <a:t>(dislocatio ad axim)</a:t>
            </a:r>
          </a:p>
        </p:txBody>
      </p:sp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0" y="-15875"/>
            <a:ext cx="9144000" cy="1143000"/>
          </a:xfrm>
        </p:spPr>
        <p:txBody>
          <a:bodyPr/>
          <a:lstStyle/>
          <a:p>
            <a:pPr algn="ctr">
              <a:defRPr/>
            </a:pP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ВРСТЕ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ПРЕЛОМА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ДОЊЕ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ВИЛИЦЕ</a:t>
            </a:r>
            <a:endParaRPr lang="en-US" altLang="en-US" sz="4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4" name="Picture 6" descr="large_ss0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1341438"/>
            <a:ext cx="3657600" cy="488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5348288" cy="4953000"/>
          </a:xfrm>
        </p:spPr>
        <p:txBody>
          <a:bodyPr/>
          <a:lstStyle/>
          <a:p>
            <a:pPr marL="0" indent="4763">
              <a:buFontTx/>
              <a:buNone/>
              <a:defRPr/>
            </a:pPr>
            <a:r>
              <a:rPr lang="sr-Cyrl-CS" altLang="en-US" sz="2800" dirty="0" smtClean="0"/>
              <a:t>Према</a:t>
            </a:r>
            <a:r>
              <a:rPr lang="en-US" altLang="en-US" sz="2800" dirty="0" smtClean="0"/>
              <a:t> </a:t>
            </a:r>
            <a:r>
              <a:rPr lang="sr-Cyrl-CS" altLang="en-US" sz="2800" dirty="0" smtClean="0"/>
              <a:t>локализацији</a:t>
            </a:r>
            <a:r>
              <a:rPr lang="en-US" altLang="en-US" sz="2800" dirty="0" smtClean="0"/>
              <a:t>, </a:t>
            </a:r>
            <a:r>
              <a:rPr lang="sr-Cyrl-CS" altLang="en-US" sz="2800" dirty="0" smtClean="0"/>
              <a:t>фрактуре</a:t>
            </a:r>
            <a:r>
              <a:rPr lang="en-US" altLang="en-US" sz="2800" dirty="0" smtClean="0"/>
              <a:t> </a:t>
            </a:r>
            <a:r>
              <a:rPr lang="sr-Cyrl-CS" altLang="en-US" sz="2800" dirty="0" smtClean="0"/>
              <a:t>мандибуле</a:t>
            </a:r>
            <a:r>
              <a:rPr lang="en-US" altLang="en-US" sz="2800" dirty="0" smtClean="0"/>
              <a:t> </a:t>
            </a:r>
            <a:r>
              <a:rPr lang="sr-Cyrl-CS" altLang="en-US" sz="2800" dirty="0" smtClean="0"/>
              <a:t>се</a:t>
            </a:r>
            <a:r>
              <a:rPr lang="en-US" altLang="en-US" sz="2800" dirty="0" smtClean="0"/>
              <a:t> </a:t>
            </a:r>
            <a:r>
              <a:rPr lang="sr-Cyrl-CS" altLang="en-US" sz="2800" dirty="0" smtClean="0"/>
              <a:t>деле</a:t>
            </a:r>
            <a:r>
              <a:rPr lang="en-US" altLang="en-US" sz="2800" dirty="0" smtClean="0"/>
              <a:t> </a:t>
            </a:r>
            <a:r>
              <a:rPr lang="sr-Cyrl-CS" altLang="en-US" sz="2800" dirty="0" smtClean="0"/>
              <a:t>на преломе</a:t>
            </a:r>
            <a:r>
              <a:rPr lang="en-US" altLang="en-US" sz="2800" dirty="0" smtClean="0"/>
              <a:t> </a:t>
            </a:r>
          </a:p>
          <a:p>
            <a:pPr>
              <a:defRPr/>
            </a:pPr>
            <a:r>
              <a:rPr lang="sr-Cyrl-CS" altLang="en-US" sz="2800" dirty="0" smtClean="0"/>
              <a:t>врата</a:t>
            </a:r>
            <a:r>
              <a:rPr lang="en-US" altLang="en-US" sz="2800" dirty="0" smtClean="0"/>
              <a:t> </a:t>
            </a:r>
          </a:p>
          <a:p>
            <a:pPr>
              <a:defRPr/>
            </a:pPr>
            <a:r>
              <a:rPr lang="sr-Cyrl-RS" altLang="en-US" sz="2800" dirty="0" smtClean="0"/>
              <a:t>рамуса</a:t>
            </a:r>
            <a:endParaRPr lang="en-US" altLang="en-US" sz="2800" dirty="0" smtClean="0"/>
          </a:p>
          <a:p>
            <a:pPr>
              <a:defRPr/>
            </a:pPr>
            <a:r>
              <a:rPr lang="sr-Cyrl-RS" altLang="en-US" sz="2800" dirty="0" smtClean="0"/>
              <a:t>угла</a:t>
            </a:r>
            <a:endParaRPr lang="en-US" altLang="en-US" sz="2800" dirty="0" smtClean="0"/>
          </a:p>
          <a:p>
            <a:pPr>
              <a:defRPr/>
            </a:pPr>
            <a:r>
              <a:rPr lang="sr-Cyrl-CS" altLang="en-US" sz="2800" dirty="0" smtClean="0"/>
              <a:t>тела</a:t>
            </a:r>
            <a:endParaRPr lang="en-US" altLang="en-US" sz="2800" dirty="0" smtClean="0"/>
          </a:p>
          <a:p>
            <a:pPr>
              <a:defRPr/>
            </a:pPr>
            <a:r>
              <a:rPr lang="sr-Cyrl-RS" altLang="en-US" sz="2800" dirty="0" smtClean="0"/>
              <a:t>симфизе и</a:t>
            </a:r>
            <a:endParaRPr lang="en-US" altLang="en-US" sz="2800" dirty="0" smtClean="0"/>
          </a:p>
          <a:p>
            <a:pPr>
              <a:defRPr/>
            </a:pPr>
            <a:r>
              <a:rPr lang="sr-Cyrl-CS" altLang="en-US" sz="2800" dirty="0" smtClean="0"/>
              <a:t>алвеоларног</a:t>
            </a:r>
            <a:r>
              <a:rPr lang="en-US" altLang="en-US" sz="2800" dirty="0" smtClean="0"/>
              <a:t> </a:t>
            </a:r>
            <a:r>
              <a:rPr lang="sr-Cyrl-CS" altLang="en-US" sz="2800" dirty="0" smtClean="0"/>
              <a:t>наставка</a:t>
            </a:r>
            <a:endParaRPr lang="en-US" altLang="en-US" sz="2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3" y="0"/>
            <a:ext cx="9180513" cy="11430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sr-Cyrl-C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КЛАСИФИКАЦИЈЕ</a:t>
            </a:r>
            <a:r>
              <a:rPr 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ПРЕЛОМА</a:t>
            </a:r>
            <a:r>
              <a:rPr 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ДОЊЕ</a:t>
            </a:r>
            <a:r>
              <a:rPr 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ВИЛИЦЕ</a:t>
            </a:r>
            <a:endParaRPr lang="en-US" sz="36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6" name="Picture 5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0" y="1928813"/>
            <a:ext cx="3429000" cy="357346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sr-Cyrl-CS" altLang="en-US" sz="2000" dirty="0" smtClean="0"/>
              <a:t>Јављају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изоловано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или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чешће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удружени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преломима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друге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локализације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доњој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вилици</a:t>
            </a:r>
            <a:r>
              <a:rPr lang="en-US" altLang="en-US" sz="2000" dirty="0" smtClean="0"/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sr-Cyrl-CS" altLang="en-US" sz="2000" dirty="0" smtClean="0"/>
              <a:t>Овај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најчешће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фрактурирани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део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доње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вилице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састоји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из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главе</a:t>
            </a:r>
            <a:r>
              <a:rPr lang="en-US" altLang="en-US" sz="2000" dirty="0" smtClean="0"/>
              <a:t> (</a:t>
            </a:r>
            <a:r>
              <a:rPr lang="en-US" altLang="en-US" sz="2000" i="1" dirty="0" smtClean="0"/>
              <a:t>caput </a:t>
            </a:r>
            <a:r>
              <a:rPr lang="en-US" altLang="en-US" sz="2000" i="1" dirty="0" err="1" smtClean="0"/>
              <a:t>mandibulae</a:t>
            </a:r>
            <a:r>
              <a:rPr lang="en-US" altLang="en-US" sz="2000" dirty="0" smtClean="0"/>
              <a:t>) </a:t>
            </a:r>
            <a:r>
              <a:rPr lang="sr-Cyrl-CS" altLang="en-US" sz="2000" dirty="0" smtClean="0"/>
              <a:t>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врата</a:t>
            </a:r>
            <a:r>
              <a:rPr lang="en-US" altLang="en-US" sz="2000" dirty="0" smtClean="0"/>
              <a:t> (</a:t>
            </a:r>
            <a:r>
              <a:rPr lang="en-US" altLang="en-US" sz="2000" i="1" dirty="0" err="1" smtClean="0"/>
              <a:t>collum</a:t>
            </a:r>
            <a:r>
              <a:rPr lang="en-US" altLang="en-US" sz="2000" i="1" dirty="0" smtClean="0"/>
              <a:t> </a:t>
            </a:r>
            <a:r>
              <a:rPr lang="en-US" altLang="en-US" sz="2000" i="1" dirty="0" err="1" smtClean="0"/>
              <a:t>mandibulae</a:t>
            </a:r>
            <a:r>
              <a:rPr lang="en-US" altLang="en-US" sz="2000" dirty="0" smtClean="0"/>
              <a:t>)</a:t>
            </a:r>
          </a:p>
          <a:p>
            <a:pPr>
              <a:lnSpc>
                <a:spcPct val="80000"/>
              </a:lnSpc>
              <a:defRPr/>
            </a:pPr>
            <a:r>
              <a:rPr lang="sr-Cyrl-CS" altLang="en-US" sz="2000" dirty="0" smtClean="0"/>
              <a:t>По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механизму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настанка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прелом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кондиларног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наставка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је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скоро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искључиво</a:t>
            </a:r>
            <a:r>
              <a:rPr lang="en-US" altLang="en-US" sz="2000" dirty="0" smtClean="0"/>
              <a:t> </a:t>
            </a:r>
            <a:r>
              <a:rPr lang="sr-Cyrl-CS" altLang="en-US" sz="2000" b="1" dirty="0" smtClean="0"/>
              <a:t>индиректан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тј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сила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обично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дејствује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пределу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браде</a:t>
            </a:r>
            <a:endParaRPr lang="en-US" altLang="en-US" sz="2000" dirty="0" smtClean="0"/>
          </a:p>
          <a:p>
            <a:pPr>
              <a:lnSpc>
                <a:spcPct val="80000"/>
              </a:lnSpc>
              <a:defRPr/>
            </a:pPr>
            <a:r>
              <a:rPr lang="sr-Cyrl-CS" altLang="en-US" sz="2000" dirty="0" smtClean="0"/>
              <a:t>Класификују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као:</a:t>
            </a:r>
            <a:endParaRPr lang="en-US" altLang="en-US" sz="2000" dirty="0" smtClean="0"/>
          </a:p>
          <a:p>
            <a:pPr marL="919163" indent="4763">
              <a:lnSpc>
                <a:spcPct val="80000"/>
              </a:lnSpc>
              <a:buFontTx/>
              <a:buNone/>
              <a:defRPr/>
            </a:pPr>
            <a:r>
              <a:rPr lang="en-US" altLang="en-US" sz="2000" dirty="0" smtClean="0"/>
              <a:t>1) </a:t>
            </a:r>
            <a:r>
              <a:rPr lang="sr-Cyrl-CS" altLang="en-US" sz="2000" dirty="0" smtClean="0"/>
              <a:t>прелома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кондиларног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наставка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без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дислокације</a:t>
            </a:r>
            <a:r>
              <a:rPr lang="en-US" altLang="en-US" sz="2000" dirty="0" smtClean="0"/>
              <a:t>;</a:t>
            </a:r>
          </a:p>
          <a:p>
            <a:pPr marL="919163" indent="4763">
              <a:lnSpc>
                <a:spcPct val="80000"/>
              </a:lnSpc>
              <a:buFontTx/>
              <a:buNone/>
              <a:defRPr/>
            </a:pPr>
            <a:r>
              <a:rPr lang="en-US" altLang="en-US" sz="2000" dirty="0" smtClean="0"/>
              <a:t>2) </a:t>
            </a:r>
            <a:r>
              <a:rPr lang="sr-Cyrl-CS" altLang="en-US" sz="2000" dirty="0" smtClean="0"/>
              <a:t>преломе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кондиларног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наставка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дислокацијом</a:t>
            </a:r>
            <a:r>
              <a:rPr lang="en-US" altLang="en-US" sz="2000" dirty="0" smtClean="0"/>
              <a:t>;</a:t>
            </a:r>
          </a:p>
          <a:p>
            <a:pPr marL="919163" indent="4763">
              <a:lnSpc>
                <a:spcPct val="80000"/>
              </a:lnSpc>
              <a:buFontTx/>
              <a:buNone/>
              <a:defRPr/>
            </a:pPr>
            <a:r>
              <a:rPr lang="en-US" altLang="en-US" sz="2000" dirty="0" smtClean="0"/>
              <a:t>3) </a:t>
            </a:r>
            <a:r>
              <a:rPr lang="sr-Cyrl-CS" altLang="en-US" sz="2000" dirty="0" smtClean="0"/>
              <a:t>лукасционе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преломе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кондиларног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наставка</a:t>
            </a:r>
            <a:endParaRPr lang="en-US" altLang="en-US" sz="2000" dirty="0" smtClean="0"/>
          </a:p>
          <a:p>
            <a:pPr>
              <a:lnSpc>
                <a:spcPct val="80000"/>
              </a:lnSpc>
              <a:defRPr/>
            </a:pPr>
            <a:endParaRPr lang="en-US" alt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sr-Cyrl-C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ПРЕЛОМИ</a:t>
            </a:r>
            <a:r>
              <a:rPr 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КОНДИЛАРНОГ</a:t>
            </a:r>
            <a:r>
              <a:rPr 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НАСТАВКА</a:t>
            </a:r>
            <a:endParaRPr lang="en-US" sz="36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40" name="Picture 6" descr="aps-39-291-g007-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4597400"/>
            <a:ext cx="6140450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44525" y="1268413"/>
            <a:ext cx="7854950" cy="2185987"/>
          </a:xfrm>
        </p:spPr>
        <p:txBody>
          <a:bodyPr>
            <a:normAutofit fontScale="92500"/>
          </a:bodyPr>
          <a:lstStyle/>
          <a:p>
            <a:pPr>
              <a:spcBef>
                <a:spcPts val="1800"/>
              </a:spcBef>
            </a:pPr>
            <a:r>
              <a:rPr lang="sr-Cyrl-CS" altLang="en-US" sz="2000" dirty="0" smtClean="0"/>
              <a:t>Више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од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петине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свих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прелома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доње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вилице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припада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овој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локализацији</a:t>
            </a:r>
            <a:endParaRPr lang="en-US" altLang="en-US" sz="2000" dirty="0" smtClean="0"/>
          </a:p>
          <a:p>
            <a:pPr>
              <a:spcBef>
                <a:spcPts val="1800"/>
              </a:spcBef>
            </a:pPr>
            <a:r>
              <a:rPr lang="sr-Cyrl-CS" altLang="en-US" sz="2000" dirty="0" smtClean="0"/>
              <a:t>Угао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мандибуле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је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као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кондиларни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наставак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једно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од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предилекционих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места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прелома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због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анатомске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конфигурације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структуре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векторских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сила</a:t>
            </a:r>
            <a:endParaRPr lang="en-US" altLang="en-US" sz="2000" dirty="0" smtClean="0"/>
          </a:p>
          <a:p>
            <a:pPr>
              <a:spcBef>
                <a:spcPts val="1800"/>
              </a:spcBef>
            </a:pPr>
            <a:r>
              <a:rPr lang="sr-Cyrl-CS" altLang="en-US" sz="2000" dirty="0" smtClean="0"/>
              <a:t>Још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слабијим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га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чини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присуство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импактираног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доњег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умњака</a:t>
            </a:r>
            <a:r>
              <a:rPr lang="en-US" altLang="en-US" sz="2000" dirty="0" smtClean="0"/>
              <a:t>.</a:t>
            </a:r>
          </a:p>
        </p:txBody>
      </p:sp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ПРЕЛОМ</a:t>
            </a:r>
            <a:r>
              <a:rPr lang="en-U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АНГУЛУСА</a:t>
            </a:r>
            <a:r>
              <a:rPr lang="en-U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ДОЊЕ</a:t>
            </a:r>
            <a:r>
              <a:rPr lang="en-U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ВИЛИЦЕ</a:t>
            </a:r>
            <a:endParaRPr lang="en-US" altLang="en-US" sz="36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412" name="Picture 5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4000500"/>
            <a:ext cx="3929063" cy="2619375"/>
          </a:xfrm>
        </p:spPr>
      </p:pic>
      <p:pic>
        <p:nvPicPr>
          <p:cNvPr id="1741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049713"/>
            <a:ext cx="3752850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052513"/>
            <a:ext cx="8229600" cy="3733800"/>
          </a:xfrm>
        </p:spPr>
        <p:txBody>
          <a:bodyPr>
            <a:normAutofit lnSpcReduction="10000"/>
          </a:bodyPr>
          <a:lstStyle/>
          <a:p>
            <a:pPr algn="just">
              <a:defRPr/>
            </a:pPr>
            <a:r>
              <a:rPr lang="sr-Cyrl-CS" altLang="en-US" sz="2000" dirty="0" smtClean="0"/>
              <a:t>Корпус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мандибуле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чини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највећи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део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доње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вилице</a:t>
            </a:r>
            <a:endParaRPr lang="en-US" altLang="en-US" sz="2000" dirty="0" smtClean="0"/>
          </a:p>
          <a:p>
            <a:pPr algn="just">
              <a:defRPr/>
            </a:pPr>
            <a:r>
              <a:rPr lang="sr-Cyrl-CS" altLang="en-US" sz="2000" dirty="0" smtClean="0"/>
              <a:t>Обавијен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је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чврстом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компактом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представља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најчвршћи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део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доње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вилице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што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објашњава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учесталост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линеарних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прелома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насупрот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другим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локализацијама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где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релативно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чешћи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вишеструки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преломи</a:t>
            </a:r>
            <a:endParaRPr lang="en-US" altLang="en-US" sz="2000" dirty="0" smtClean="0"/>
          </a:p>
          <a:p>
            <a:pPr algn="just">
              <a:defRPr/>
            </a:pPr>
            <a:r>
              <a:rPr lang="sr-Cyrl-CS" altLang="en-US" sz="2000" dirty="0" smtClean="0"/>
              <a:t>Треба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напоменути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сви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преломи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тела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доње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вилице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којој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постоје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зуби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сматрају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отвореним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због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природе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периодонталног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припоја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чак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ако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лезија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гингиве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није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клинички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видљива</a:t>
            </a:r>
            <a:endParaRPr lang="en-US" altLang="en-US" sz="2000" dirty="0" smtClean="0"/>
          </a:p>
          <a:p>
            <a:pPr algn="just">
              <a:defRPr/>
            </a:pPr>
            <a:r>
              <a:rPr lang="sr-Cyrl-CS" altLang="en-US" sz="2000" dirty="0" smtClean="0"/>
              <a:t>Клиничка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слика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код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прелома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ове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локализације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зависи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од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интензитета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повреде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величине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дислокације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фрагмената</a:t>
            </a:r>
            <a:endParaRPr lang="en-US" altLang="en-US" sz="2000" dirty="0" smtClean="0"/>
          </a:p>
          <a:p>
            <a:pPr algn="just">
              <a:defRPr/>
            </a:pPr>
            <a:r>
              <a:rPr lang="sr-Cyrl-CS" altLang="en-US" sz="2000" dirty="0" smtClean="0"/>
              <a:t>Пошто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је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регија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лако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приступачна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клиничким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прегледом</a:t>
            </a:r>
            <a:r>
              <a:rPr lang="en-US" altLang="en-US" sz="2300" dirty="0" smtClean="0"/>
              <a:t> </a:t>
            </a:r>
            <a:r>
              <a:rPr lang="sr-Cyrl-CS" altLang="en-US" sz="2300" dirty="0" smtClean="0"/>
              <a:t>није</a:t>
            </a:r>
            <a:r>
              <a:rPr lang="en-US" altLang="en-US" sz="2300" dirty="0" smtClean="0"/>
              <a:t> </a:t>
            </a:r>
            <a:r>
              <a:rPr lang="sr-Cyrl-CS" altLang="en-US" sz="2300" dirty="0" smtClean="0"/>
              <a:t>тешко</a:t>
            </a:r>
            <a:r>
              <a:rPr lang="en-US" altLang="en-US" sz="2300" dirty="0" smtClean="0"/>
              <a:t> </a:t>
            </a:r>
            <a:r>
              <a:rPr lang="sr-Cyrl-CS" altLang="en-US" sz="2300" dirty="0" smtClean="0"/>
              <a:t>наћи</a:t>
            </a:r>
            <a:r>
              <a:rPr lang="en-US" altLang="en-US" sz="2300" dirty="0" smtClean="0"/>
              <a:t> </a:t>
            </a:r>
            <a:r>
              <a:rPr lang="sr-Cyrl-CS" altLang="en-US" sz="2300" dirty="0" smtClean="0"/>
              <a:t>већину</a:t>
            </a:r>
            <a:r>
              <a:rPr lang="en-US" altLang="en-US" sz="2300" dirty="0" smtClean="0"/>
              <a:t> </a:t>
            </a:r>
            <a:r>
              <a:rPr lang="sr-Cyrl-CS" altLang="en-US" sz="2300" dirty="0" smtClean="0"/>
              <a:t>знакова</a:t>
            </a:r>
            <a:r>
              <a:rPr lang="en-US" altLang="en-US" sz="2300" dirty="0" smtClean="0"/>
              <a:t> </a:t>
            </a:r>
            <a:r>
              <a:rPr lang="sr-Cyrl-CS" altLang="en-US" sz="2300" dirty="0" smtClean="0"/>
              <a:t>карактеристичних</a:t>
            </a:r>
            <a:r>
              <a:rPr lang="en-US" altLang="en-US" sz="2300" dirty="0" smtClean="0"/>
              <a:t> </a:t>
            </a:r>
            <a:r>
              <a:rPr lang="sr-Cyrl-CS" altLang="en-US" sz="2300" dirty="0" smtClean="0"/>
              <a:t>за</a:t>
            </a:r>
            <a:r>
              <a:rPr lang="en-US" altLang="en-US" sz="2300" dirty="0" smtClean="0"/>
              <a:t> </a:t>
            </a:r>
            <a:r>
              <a:rPr lang="sr-Cyrl-CS" altLang="en-US" sz="2300" dirty="0" smtClean="0"/>
              <a:t>прелом</a:t>
            </a:r>
            <a:endParaRPr lang="en-US" altLang="en-US" sz="2300" dirty="0" smtClean="0"/>
          </a:p>
          <a:p>
            <a:pPr>
              <a:lnSpc>
                <a:spcPct val="80000"/>
              </a:lnSpc>
              <a:defRPr/>
            </a:pPr>
            <a:endParaRPr lang="en-US" altLang="en-US" sz="2300" dirty="0" smtClean="0"/>
          </a:p>
          <a:p>
            <a:pPr>
              <a:lnSpc>
                <a:spcPct val="80000"/>
              </a:lnSpc>
              <a:defRPr/>
            </a:pPr>
            <a:endParaRPr lang="en-US" altLang="en-US" sz="2300" dirty="0" smtClean="0"/>
          </a:p>
        </p:txBody>
      </p:sp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6356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ПРЕЛОМИ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ТЕЛА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ДОЊЕ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ВИЛИЦЕ</a:t>
            </a:r>
            <a:endParaRPr lang="en-US" altLang="en-US" sz="4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60" name="Picture 6" descr="02evans_01a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4581525"/>
            <a:ext cx="4402138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142875" y="1357313"/>
            <a:ext cx="5643563" cy="4525962"/>
          </a:xfrm>
        </p:spPr>
        <p:txBody>
          <a:bodyPr>
            <a:normAutofit fontScale="92500"/>
          </a:bodyPr>
          <a:lstStyle/>
          <a:p>
            <a:pPr marL="223838" indent="-223838" algn="just">
              <a:spcBef>
                <a:spcPts val="1200"/>
              </a:spcBef>
            </a:pPr>
            <a:r>
              <a:rPr lang="sr-Cyrl-CS" altLang="en-US" sz="1800" smtClean="0"/>
              <a:t>Релативно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чести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ретко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изоловани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чешће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удружени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преломима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друге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локализације</a:t>
            </a:r>
            <a:r>
              <a:rPr lang="en-US" altLang="en-US" sz="1800" smtClean="0"/>
              <a:t>.</a:t>
            </a:r>
          </a:p>
          <a:p>
            <a:pPr marL="223838" indent="-223838" algn="just">
              <a:spcBef>
                <a:spcPts val="1200"/>
              </a:spcBef>
            </a:pPr>
            <a:r>
              <a:rPr lang="sr-Cyrl-CS" altLang="en-US" sz="1800" smtClean="0"/>
              <a:t>Настају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директним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дејством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трауматске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силе</a:t>
            </a:r>
            <a:endParaRPr lang="en-US" altLang="en-US" sz="1800" smtClean="0"/>
          </a:p>
          <a:p>
            <a:pPr marL="223838" indent="-223838" algn="just">
              <a:spcBef>
                <a:spcPts val="1200"/>
              </a:spcBef>
            </a:pPr>
            <a:r>
              <a:rPr lang="sr-Cyrl-CS" altLang="en-US" sz="1800" smtClean="0"/>
              <a:t>Фрактурне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линије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обично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распоређене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интерканином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простору</a:t>
            </a:r>
            <a:endParaRPr lang="en-US" altLang="en-US" sz="1800" smtClean="0"/>
          </a:p>
          <a:p>
            <a:pPr marL="223838" indent="-223838" algn="just">
              <a:spcBef>
                <a:spcPts val="1200"/>
              </a:spcBef>
            </a:pPr>
            <a:r>
              <a:rPr lang="sr-Cyrl-CS" altLang="en-US" sz="1800" smtClean="0"/>
              <a:t>Уколико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је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фрактурна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раван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сагитали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доње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вилице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или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њом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паралелна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обично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долази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дислокације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због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спреге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сила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мишића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затварача</a:t>
            </a:r>
            <a:endParaRPr lang="en-US" altLang="en-US" sz="1800" smtClean="0"/>
          </a:p>
          <a:p>
            <a:pPr marL="223838" indent="-223838" algn="just">
              <a:spcBef>
                <a:spcPts val="1200"/>
              </a:spcBef>
            </a:pPr>
            <a:r>
              <a:rPr lang="sr-Cyrl-CS" altLang="en-US" sz="1800" smtClean="0"/>
              <a:t>Што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је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већи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угао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између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сагиталне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фрактурне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равни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утицај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мишића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затварача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отварача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дислокацију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је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значајнији</a:t>
            </a:r>
            <a:r>
              <a:rPr lang="en-US" altLang="en-US" sz="1800" smtClean="0"/>
              <a:t>.</a:t>
            </a:r>
          </a:p>
          <a:p>
            <a:pPr marL="223838" indent="-223838" algn="just">
              <a:spcBef>
                <a:spcPts val="1200"/>
              </a:spcBef>
            </a:pPr>
            <a:r>
              <a:rPr lang="sr-Cyrl-CS" altLang="en-US" sz="1800" smtClean="0"/>
              <a:t>Постојање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две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или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више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фрактурних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линија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симфизном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пределу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може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битно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утицати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дислокацију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фрагмената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следствену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клиничку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слику</a:t>
            </a:r>
            <a:endParaRPr lang="en-US" altLang="en-US" sz="1800" smtClean="0"/>
          </a:p>
        </p:txBody>
      </p:sp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63976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ПРЕЛОМИ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СИМФИЗЕ</a:t>
            </a:r>
            <a:endParaRPr lang="en-US" altLang="en-US" sz="4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4" name="Picture 9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03925" y="1844675"/>
            <a:ext cx="3140075" cy="380682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sr-Cyrl-CS" altLang="en-US" dirty="0" smtClean="0"/>
              <a:t>Избор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методе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лечења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фрактура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доње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вилице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не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зависи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само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од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врсте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и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локализације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прелома</a:t>
            </a:r>
            <a:r>
              <a:rPr lang="en-US" altLang="en-US" dirty="0" smtClean="0"/>
              <a:t>, </a:t>
            </a:r>
            <a:r>
              <a:rPr lang="sr-Cyrl-CS" altLang="en-US" dirty="0" smtClean="0"/>
              <a:t>општег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стања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пацијента</a:t>
            </a:r>
            <a:r>
              <a:rPr lang="en-US" altLang="en-US" dirty="0" smtClean="0"/>
              <a:t>, </a:t>
            </a:r>
            <a:r>
              <a:rPr lang="sr-Cyrl-CS" altLang="en-US" dirty="0" smtClean="0"/>
              <a:t>већ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и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од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броја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и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стања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зуба</a:t>
            </a:r>
            <a:r>
              <a:rPr lang="en-US" altLang="en-US" dirty="0" smtClean="0"/>
              <a:t>.</a:t>
            </a:r>
          </a:p>
          <a:p>
            <a:pPr>
              <a:spcBef>
                <a:spcPts val="2400"/>
              </a:spcBef>
            </a:pPr>
            <a:r>
              <a:rPr lang="sr-Cyrl-CS" altLang="en-US" dirty="0" smtClean="0"/>
              <a:t>Конзервативно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лечење</a:t>
            </a:r>
            <a:endParaRPr lang="en-US" altLang="en-US" dirty="0" smtClean="0"/>
          </a:p>
          <a:p>
            <a:pPr>
              <a:spcBef>
                <a:spcPts val="2400"/>
              </a:spcBef>
            </a:pPr>
            <a:r>
              <a:rPr lang="sr-Cyrl-CS" altLang="en-US" dirty="0" smtClean="0"/>
              <a:t>Хируршко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лечење</a:t>
            </a:r>
            <a:endParaRPr lang="en-US" altLang="en-US" dirty="0" smtClean="0"/>
          </a:p>
        </p:txBody>
      </p:sp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457200" y="31750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ЛЕЧЕЊЕ</a:t>
            </a:r>
            <a:r>
              <a:rPr lang="en-U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ПОВРЕДА</a:t>
            </a:r>
            <a:r>
              <a:rPr lang="en-U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ДОЊЕ</a:t>
            </a:r>
            <a:r>
              <a:rPr lang="en-U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ВИЛИЦЕ</a:t>
            </a:r>
            <a:endParaRPr lang="en-US" altLang="en-US" sz="36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sr-Cyrl-CS" altLang="en-US" dirty="0" smtClean="0"/>
              <a:t>КОНЗЕРВАТИВНО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ЛЕЧЕЊЕ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ПОДРАЗУМЕВА</a:t>
            </a:r>
            <a:endParaRPr lang="en-US" altLang="en-US" dirty="0" smtClean="0"/>
          </a:p>
          <a:p>
            <a:pPr indent="4763">
              <a:buFont typeface="Arial" panose="020B0604020202020204" pitchFamily="34" charset="0"/>
              <a:buNone/>
              <a:defRPr/>
            </a:pPr>
            <a:r>
              <a:rPr lang="en-US" altLang="en-US" dirty="0" smtClean="0"/>
              <a:t>I - </a:t>
            </a:r>
            <a:r>
              <a:rPr lang="sr-Cyrl-CS" altLang="en-US" dirty="0" smtClean="0"/>
              <a:t>претходе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мере</a:t>
            </a:r>
            <a:endParaRPr lang="en-US" altLang="en-US" dirty="0" smtClean="0"/>
          </a:p>
          <a:p>
            <a:pPr indent="4763">
              <a:buFont typeface="Arial" panose="020B0604020202020204" pitchFamily="34" charset="0"/>
              <a:buNone/>
              <a:defRPr/>
            </a:pPr>
            <a:r>
              <a:rPr lang="en-US" altLang="en-US" dirty="0" smtClean="0"/>
              <a:t>II - </a:t>
            </a:r>
            <a:r>
              <a:rPr lang="sr-Cyrl-CS" altLang="en-US" dirty="0" smtClean="0"/>
              <a:t>репозиција</a:t>
            </a:r>
            <a:endParaRPr lang="en-US" altLang="en-US" dirty="0" smtClean="0"/>
          </a:p>
          <a:p>
            <a:pPr indent="4763">
              <a:buFont typeface="Arial" panose="020B0604020202020204" pitchFamily="34" charset="0"/>
              <a:buNone/>
              <a:defRPr/>
            </a:pPr>
            <a:r>
              <a:rPr lang="en-US" altLang="en-US" dirty="0" smtClean="0"/>
              <a:t>III - </a:t>
            </a:r>
            <a:r>
              <a:rPr lang="sr-Cyrl-CS" altLang="en-US" dirty="0" smtClean="0"/>
              <a:t>имобилизација</a:t>
            </a:r>
            <a:endParaRPr lang="en-US" altLang="en-US" dirty="0" smtClean="0"/>
          </a:p>
        </p:txBody>
      </p:sp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539750" y="15875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КОНЗЕРВАТИВНО</a:t>
            </a:r>
            <a:r>
              <a:rPr lang="en-U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ЛЕЧЕЊЕ</a:t>
            </a:r>
            <a:endParaRPr lang="en-US" altLang="en-US" sz="36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580" name="Picture 7" descr="Archbars_Inter-Maxillary_Fixation-741x5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071813"/>
            <a:ext cx="402272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dirty="0" smtClean="0"/>
              <a:t>   </a:t>
            </a:r>
            <a:r>
              <a:rPr lang="sr-Cyrl-CS" dirty="0" smtClean="0"/>
              <a:t>Претходне</a:t>
            </a:r>
            <a:r>
              <a:rPr lang="en-US" dirty="0" smtClean="0"/>
              <a:t> </a:t>
            </a:r>
            <a:r>
              <a:rPr lang="sr-Cyrl-CS" dirty="0" smtClean="0"/>
              <a:t>мере</a:t>
            </a:r>
            <a:r>
              <a:rPr lang="en-US" dirty="0" smtClean="0"/>
              <a:t> - </a:t>
            </a:r>
            <a:r>
              <a:rPr lang="sr-Cyrl-CS" dirty="0" smtClean="0"/>
              <a:t>представљају</a:t>
            </a:r>
            <a:r>
              <a:rPr lang="en-US" dirty="0" smtClean="0"/>
              <a:t> </a:t>
            </a:r>
            <a:r>
              <a:rPr lang="sr-Cyrl-CS" dirty="0" smtClean="0"/>
              <a:t>широк</a:t>
            </a:r>
            <a:r>
              <a:rPr lang="en-US" dirty="0" smtClean="0"/>
              <a:t> </a:t>
            </a:r>
            <a:r>
              <a:rPr lang="sr-Cyrl-CS" dirty="0" smtClean="0"/>
              <a:t>дијапазон</a:t>
            </a:r>
            <a:r>
              <a:rPr lang="en-US" dirty="0" smtClean="0"/>
              <a:t> </a:t>
            </a:r>
            <a:r>
              <a:rPr lang="sr-Cyrl-CS" dirty="0" smtClean="0"/>
              <a:t>стоматолошких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хируршких</a:t>
            </a:r>
            <a:r>
              <a:rPr lang="en-US" dirty="0" smtClean="0"/>
              <a:t> </a:t>
            </a:r>
            <a:r>
              <a:rPr lang="sr-Cyrl-CS" dirty="0" smtClean="0"/>
              <a:t>поступака</a:t>
            </a:r>
            <a:r>
              <a:rPr lang="en-US" dirty="0" smtClean="0"/>
              <a:t> </a:t>
            </a:r>
            <a:r>
              <a:rPr lang="sr-Cyrl-CS" dirty="0" smtClean="0"/>
              <a:t>у</a:t>
            </a:r>
            <a:r>
              <a:rPr lang="en-US" dirty="0" smtClean="0"/>
              <a:t> </a:t>
            </a:r>
            <a:r>
              <a:rPr lang="sr-Cyrl-CS" dirty="0" smtClean="0"/>
              <a:t>циљу</a:t>
            </a:r>
            <a:r>
              <a:rPr lang="en-US" dirty="0" smtClean="0"/>
              <a:t> </a:t>
            </a:r>
            <a:r>
              <a:rPr lang="sr-Cyrl-CS" dirty="0" smtClean="0"/>
              <a:t>припремања</a:t>
            </a:r>
            <a:r>
              <a:rPr lang="en-US" dirty="0" smtClean="0"/>
              <a:t> </a:t>
            </a:r>
            <a:r>
              <a:rPr lang="sr-Cyrl-CS" dirty="0" smtClean="0"/>
              <a:t>повређеног</a:t>
            </a:r>
            <a:r>
              <a:rPr lang="en-US" dirty="0" smtClean="0"/>
              <a:t> </a:t>
            </a:r>
            <a:r>
              <a:rPr lang="sr-Cyrl-CS" dirty="0" smtClean="0"/>
              <a:t>за</a:t>
            </a:r>
            <a:r>
              <a:rPr lang="en-US" dirty="0" smtClean="0"/>
              <a:t> </a:t>
            </a:r>
            <a:r>
              <a:rPr lang="sr-Cyrl-CS" dirty="0" smtClean="0"/>
              <a:t>акт</a:t>
            </a:r>
            <a:r>
              <a:rPr lang="en-US" dirty="0" smtClean="0"/>
              <a:t> </a:t>
            </a:r>
            <a:r>
              <a:rPr lang="sr-Cyrl-CS" dirty="0" smtClean="0"/>
              <a:t>репозиције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имобилизације</a:t>
            </a:r>
            <a:r>
              <a:rPr lang="en-US" dirty="0" smtClean="0"/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sr-Cyrl-CS" dirty="0" smtClean="0"/>
              <a:t>У</a:t>
            </a:r>
            <a:r>
              <a:rPr lang="en-US" dirty="0" smtClean="0"/>
              <a:t> </a:t>
            </a:r>
            <a:r>
              <a:rPr lang="sr-Cyrl-CS" dirty="0" smtClean="0"/>
              <a:t>првом</a:t>
            </a:r>
            <a:r>
              <a:rPr lang="en-US" dirty="0" smtClean="0"/>
              <a:t> </a:t>
            </a:r>
            <a:r>
              <a:rPr lang="sr-Cyrl-CS" dirty="0" smtClean="0"/>
              <a:t>контакту</a:t>
            </a:r>
            <a:r>
              <a:rPr lang="en-US" dirty="0" smtClean="0"/>
              <a:t> </a:t>
            </a:r>
            <a:r>
              <a:rPr lang="sr-Cyrl-CS" dirty="0" smtClean="0"/>
              <a:t>са</a:t>
            </a:r>
            <a:r>
              <a:rPr lang="en-US" dirty="0" smtClean="0"/>
              <a:t> </a:t>
            </a:r>
            <a:r>
              <a:rPr lang="sr-Cyrl-CS" dirty="0" smtClean="0"/>
              <a:t>повређеним</a:t>
            </a:r>
            <a:r>
              <a:rPr lang="en-US" dirty="0" smtClean="0"/>
              <a:t>, </a:t>
            </a:r>
            <a:r>
              <a:rPr lang="sr-Cyrl-CS" dirty="0" smtClean="0"/>
              <a:t>након</a:t>
            </a:r>
            <a:r>
              <a:rPr lang="en-US" dirty="0" smtClean="0"/>
              <a:t> </a:t>
            </a:r>
            <a:r>
              <a:rPr lang="sr-Cyrl-CS" dirty="0" smtClean="0"/>
              <a:t>анамнезе</a:t>
            </a:r>
            <a:r>
              <a:rPr lang="en-US" dirty="0" smtClean="0"/>
              <a:t>, </a:t>
            </a:r>
            <a:r>
              <a:rPr lang="sr-Cyrl-CS" dirty="0" smtClean="0"/>
              <a:t>детаљним</a:t>
            </a:r>
            <a:r>
              <a:rPr lang="en-US" dirty="0" smtClean="0"/>
              <a:t> </a:t>
            </a:r>
            <a:r>
              <a:rPr lang="sr-Cyrl-CS" dirty="0" smtClean="0"/>
              <a:t>прегледом</a:t>
            </a:r>
            <a:r>
              <a:rPr lang="en-US" dirty="0" smtClean="0"/>
              <a:t> </a:t>
            </a:r>
            <a:r>
              <a:rPr lang="sr-Cyrl-CS" dirty="0" smtClean="0"/>
              <a:t>треба</a:t>
            </a:r>
            <a:r>
              <a:rPr lang="en-US" dirty="0" smtClean="0"/>
              <a:t> </a:t>
            </a:r>
            <a:r>
              <a:rPr lang="sr-Cyrl-CS" dirty="0" smtClean="0"/>
              <a:t>искључити</a:t>
            </a:r>
            <a:r>
              <a:rPr lang="en-US" dirty="0" smtClean="0"/>
              <a:t> </a:t>
            </a:r>
            <a:r>
              <a:rPr lang="sr-Cyrl-CS" dirty="0" smtClean="0"/>
              <a:t>или</a:t>
            </a:r>
            <a:r>
              <a:rPr lang="en-US" dirty="0" smtClean="0"/>
              <a:t> </a:t>
            </a:r>
            <a:r>
              <a:rPr lang="sr-Cyrl-CS" dirty="0" smtClean="0"/>
              <a:t>потврдити</a:t>
            </a:r>
            <a:r>
              <a:rPr lang="en-US" dirty="0" smtClean="0"/>
              <a:t> </a:t>
            </a:r>
            <a:r>
              <a:rPr lang="sr-Cyrl-CS" dirty="0" smtClean="0"/>
              <a:t>угроженост</a:t>
            </a:r>
            <a:r>
              <a:rPr lang="en-US" dirty="0" smtClean="0"/>
              <a:t> </a:t>
            </a:r>
            <a:r>
              <a:rPr lang="sr-Cyrl-CS" dirty="0" smtClean="0"/>
              <a:t>виталних</a:t>
            </a:r>
            <a:r>
              <a:rPr lang="en-US" dirty="0" smtClean="0"/>
              <a:t> </a:t>
            </a:r>
            <a:r>
              <a:rPr lang="sr-Cyrl-CS" dirty="0" smtClean="0"/>
              <a:t>функција</a:t>
            </a: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dirty="0" smtClean="0"/>
              <a:t>Ординирање</a:t>
            </a:r>
            <a:r>
              <a:rPr lang="en-US" dirty="0" smtClean="0"/>
              <a:t> </a:t>
            </a:r>
            <a:r>
              <a:rPr lang="sr-Cyrl-CS" dirty="0" smtClean="0"/>
              <a:t>антибиотика</a:t>
            </a:r>
            <a:r>
              <a:rPr lang="en-US" dirty="0" smtClean="0"/>
              <a:t> </a:t>
            </a:r>
            <a:r>
              <a:rPr lang="sr-Cyrl-CS" dirty="0" smtClean="0"/>
              <a:t>широког</a:t>
            </a:r>
            <a:r>
              <a:rPr lang="en-US" dirty="0" smtClean="0"/>
              <a:t> </a:t>
            </a:r>
            <a:r>
              <a:rPr lang="sr-Cyrl-CS" dirty="0" smtClean="0"/>
              <a:t>спектра</a:t>
            </a:r>
            <a:r>
              <a:rPr lang="en-US" dirty="0" smtClean="0"/>
              <a:t> </a:t>
            </a:r>
            <a:r>
              <a:rPr lang="sr-Cyrl-CS" dirty="0" smtClean="0"/>
              <a:t>у</a:t>
            </a:r>
            <a:r>
              <a:rPr lang="en-US" dirty="0" smtClean="0"/>
              <a:t> </a:t>
            </a:r>
            <a:r>
              <a:rPr lang="sr-Cyrl-CS" dirty="0" smtClean="0"/>
              <a:t>циљу</a:t>
            </a:r>
            <a:r>
              <a:rPr lang="en-US" dirty="0" smtClean="0"/>
              <a:t> </a:t>
            </a:r>
            <a:r>
              <a:rPr lang="sr-Cyrl-CS" dirty="0" smtClean="0"/>
              <a:t>предохране</a:t>
            </a:r>
            <a:r>
              <a:rPr lang="en-US" dirty="0" smtClean="0"/>
              <a:t> </a:t>
            </a:r>
            <a:r>
              <a:rPr lang="sr-Cyrl-CS" dirty="0" smtClean="0"/>
              <a:t>инфекције</a:t>
            </a:r>
            <a:r>
              <a:rPr lang="en-US" dirty="0" smtClean="0"/>
              <a:t> </a:t>
            </a:r>
            <a:r>
              <a:rPr lang="sr-Cyrl-CS" dirty="0" smtClean="0"/>
              <a:t>је</a:t>
            </a:r>
            <a:r>
              <a:rPr lang="en-US" dirty="0" smtClean="0"/>
              <a:t> </a:t>
            </a:r>
            <a:r>
              <a:rPr lang="sr-Cyrl-CS" dirty="0" smtClean="0"/>
              <a:t>рутински</a:t>
            </a:r>
            <a:r>
              <a:rPr lang="en-US" dirty="0" smtClean="0"/>
              <a:t> </a:t>
            </a:r>
            <a:r>
              <a:rPr lang="sr-Cyrl-CS" dirty="0" smtClean="0"/>
              <a:t>поступак</a:t>
            </a:r>
            <a:r>
              <a:rPr lang="en-US" dirty="0" smtClean="0"/>
              <a:t>, </a:t>
            </a:r>
            <a:r>
              <a:rPr lang="sr-Cyrl-CS" dirty="0" smtClean="0"/>
              <a:t>а</a:t>
            </a:r>
            <a:r>
              <a:rPr lang="en-US" dirty="0" smtClean="0"/>
              <a:t> </a:t>
            </a:r>
            <a:r>
              <a:rPr lang="sr-Cyrl-CS" dirty="0" smtClean="0"/>
              <a:t>код</a:t>
            </a:r>
            <a:r>
              <a:rPr lang="en-US" dirty="0" smtClean="0"/>
              <a:t> </a:t>
            </a:r>
            <a:r>
              <a:rPr lang="sr-Cyrl-CS" dirty="0" smtClean="0"/>
              <a:t>истовремених</a:t>
            </a:r>
            <a:r>
              <a:rPr lang="en-US" dirty="0" smtClean="0"/>
              <a:t> </a:t>
            </a:r>
            <a:r>
              <a:rPr lang="sr-Cyrl-CS" dirty="0" smtClean="0"/>
              <a:t>повреда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меких</a:t>
            </a:r>
            <a:r>
              <a:rPr lang="en-US" dirty="0" smtClean="0"/>
              <a:t> </a:t>
            </a:r>
            <a:r>
              <a:rPr lang="sr-Cyrl-CS" dirty="0" smtClean="0"/>
              <a:t>ткива</a:t>
            </a:r>
            <a:r>
              <a:rPr lang="en-US" dirty="0" smtClean="0"/>
              <a:t>, </a:t>
            </a:r>
            <a:r>
              <a:rPr lang="sr-Cyrl-CS" dirty="0" smtClean="0"/>
              <a:t>обавезна</a:t>
            </a:r>
            <a:r>
              <a:rPr lang="en-US" dirty="0" smtClean="0"/>
              <a:t> </a:t>
            </a:r>
            <a:r>
              <a:rPr lang="sr-Cyrl-CS" dirty="0" smtClean="0"/>
              <a:t>је</a:t>
            </a:r>
            <a:r>
              <a:rPr lang="en-US" dirty="0" smtClean="0"/>
              <a:t> </a:t>
            </a:r>
            <a:r>
              <a:rPr lang="sr-Cyrl-CS" dirty="0" smtClean="0"/>
              <a:t>АТ</a:t>
            </a:r>
            <a:r>
              <a:rPr lang="en-US" dirty="0" smtClean="0"/>
              <a:t> </a:t>
            </a:r>
            <a:r>
              <a:rPr lang="sr-Cyrl-CS" dirty="0" smtClean="0"/>
              <a:t>заштита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профилакса</a:t>
            </a:r>
            <a:r>
              <a:rPr lang="en-US" dirty="0" smtClean="0"/>
              <a:t> </a:t>
            </a:r>
            <a:r>
              <a:rPr lang="sr-Cyrl-CS" dirty="0" smtClean="0"/>
              <a:t>уз</a:t>
            </a:r>
            <a:r>
              <a:rPr lang="en-US" dirty="0" smtClean="0"/>
              <a:t> </a:t>
            </a:r>
            <a:r>
              <a:rPr lang="sr-Cyrl-CS" dirty="0" smtClean="0"/>
              <a:t>примарну</a:t>
            </a:r>
            <a:r>
              <a:rPr lang="en-US" dirty="0" smtClean="0"/>
              <a:t> </a:t>
            </a:r>
            <a:r>
              <a:rPr lang="sr-Cyrl-CS" dirty="0" smtClean="0"/>
              <a:t>обраду</a:t>
            </a:r>
            <a:r>
              <a:rPr lang="en-US" dirty="0" smtClean="0"/>
              <a:t> </a:t>
            </a:r>
            <a:r>
              <a:rPr lang="sr-Cyrl-CS" dirty="0" smtClean="0"/>
              <a:t>ране</a:t>
            </a:r>
            <a:endParaRPr lang="en-US" dirty="0"/>
          </a:p>
        </p:txBody>
      </p:sp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395288" y="-3175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КОНЗЕРВАТИВНО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ЛЕЧЕЊЕ</a:t>
            </a:r>
            <a:endParaRPr lang="en-US" altLang="en-US" sz="4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107950" y="1143000"/>
            <a:ext cx="8578850" cy="4525963"/>
          </a:xfrm>
        </p:spPr>
        <p:txBody>
          <a:bodyPr/>
          <a:lstStyle/>
          <a:p>
            <a:pPr marL="0" indent="4763">
              <a:buFontTx/>
              <a:buNone/>
              <a:defRPr/>
            </a:pP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Репозиција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је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неизбежна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манипулација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која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ради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код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свих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прелома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дислокацијом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фрагмената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циљу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њиховог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враћања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нормалну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анатомску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позицију</a:t>
            </a:r>
            <a:endParaRPr lang="en-US" altLang="en-US" sz="2000" dirty="0" smtClean="0"/>
          </a:p>
          <a:p>
            <a:pPr>
              <a:defRPr/>
            </a:pPr>
            <a:r>
              <a:rPr lang="sr-Cyrl-CS" altLang="en-US" sz="2000" dirty="0" smtClean="0"/>
              <a:t>Неодвојива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је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од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имобилизације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којој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обавезно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претходи</a:t>
            </a:r>
            <a:endParaRPr lang="en-US" altLang="en-US" sz="2000" dirty="0" smtClean="0"/>
          </a:p>
          <a:p>
            <a:pPr>
              <a:defRPr/>
            </a:pPr>
            <a:r>
              <a:rPr lang="sr-Cyrl-CS" altLang="en-US" sz="2000" dirty="0" smtClean="0"/>
              <a:t>Конзервативна</a:t>
            </a:r>
            <a:r>
              <a:rPr lang="en-US" altLang="en-US" sz="2000" dirty="0" smtClean="0"/>
              <a:t> - </a:t>
            </a:r>
            <a:r>
              <a:rPr lang="sr-Cyrl-CS" altLang="en-US" sz="2000" dirty="0" smtClean="0"/>
              <a:t>Може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извршити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мануелно</a:t>
            </a:r>
            <a:r>
              <a:rPr lang="en-US" altLang="en-US" sz="2000" dirty="0" smtClean="0"/>
              <a:t> (</a:t>
            </a:r>
            <a:r>
              <a:rPr lang="sr-Cyrl-CS" altLang="en-US" sz="2000" dirty="0" smtClean="0"/>
              <a:t>уколико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фрагменти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нису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укљештени</a:t>
            </a:r>
            <a:r>
              <a:rPr lang="en-US" altLang="en-US" sz="2000" dirty="0" smtClean="0"/>
              <a:t>) </a:t>
            </a:r>
            <a:r>
              <a:rPr lang="sr-Cyrl-CS" altLang="en-US" sz="2000" dirty="0" smtClean="0"/>
              <a:t>или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тракцијом</a:t>
            </a:r>
            <a:r>
              <a:rPr lang="en-US" altLang="en-US" sz="2000" dirty="0" smtClean="0"/>
              <a:t> - </a:t>
            </a:r>
            <a:r>
              <a:rPr lang="sr-Cyrl-CS" altLang="en-US" sz="2000" dirty="0" smtClean="0"/>
              <a:t>најчешће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гуменим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прстеновима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чијом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усмереном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вучом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дислоцирани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фрагменти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доводе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жељени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положај</a:t>
            </a:r>
            <a:endParaRPr lang="en-US" altLang="en-US" sz="2000" dirty="0" smtClean="0"/>
          </a:p>
          <a:p>
            <a:pPr>
              <a:defRPr/>
            </a:pPr>
            <a:r>
              <a:rPr lang="sr-Cyrl-CS" altLang="en-US" sz="2000" dirty="0" smtClean="0"/>
              <a:t>Крвава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хируршка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репозиција</a:t>
            </a:r>
            <a:r>
              <a:rPr lang="en-US" altLang="en-US" sz="2000" dirty="0" smtClean="0"/>
              <a:t> -  </a:t>
            </a:r>
            <a:r>
              <a:rPr lang="sr-Cyrl-CS" altLang="en-US" sz="2000" dirty="0" smtClean="0"/>
              <a:t>чини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уколико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конзервативним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начином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можемо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добити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задовољавајући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положај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фрагмената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али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је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такође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уобичајени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поступак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лечењу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отворених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прелома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доње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вилице</a:t>
            </a:r>
            <a:endParaRPr lang="en-US" altLang="en-US" sz="2000" dirty="0" smtClean="0"/>
          </a:p>
        </p:txBody>
      </p:sp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sr-Cyrl-CS" altLang="en-US" sz="4000" b="1" dirty="0" smtClean="0">
                <a:solidFill>
                  <a:schemeClr val="accent4"/>
                </a:solidFill>
              </a:rPr>
              <a:t>КОНЗЕРВАТИВНО</a:t>
            </a:r>
            <a:r>
              <a:rPr lang="en-US" altLang="en-US" sz="4000" b="1" dirty="0" smtClean="0">
                <a:solidFill>
                  <a:schemeClr val="accent4"/>
                </a:solidFill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</a:rPr>
              <a:t>ЛЕЧЕЊЕ</a:t>
            </a:r>
            <a:endParaRPr lang="en-US" altLang="en-US" sz="4000" b="1" dirty="0" smtClean="0">
              <a:solidFill>
                <a:schemeClr val="accent4"/>
              </a:solidFill>
            </a:endParaRPr>
          </a:p>
        </p:txBody>
      </p:sp>
      <p:pic>
        <p:nvPicPr>
          <p:cNvPr id="26628" name="Picture 10" descr="1271089-1283150-848t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5072063"/>
            <a:ext cx="2586038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12" descr="ANd9GcS3k54XxFOucHRvKjNzqrQuOI7xkMzzWF7wS1dNkhtz-6wcjdC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072063"/>
            <a:ext cx="3000375" cy="16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10% повреда организма</a:t>
            </a:r>
          </a:p>
          <a:p>
            <a:r>
              <a:rPr lang="sr-Cyrl-RS" dirty="0" smtClean="0"/>
              <a:t>Доња вилица 60-75%</a:t>
            </a:r>
          </a:p>
          <a:p>
            <a:r>
              <a:rPr lang="sr-Cyrl-RS" dirty="0" smtClean="0"/>
              <a:t>Горња вилица 15-30%</a:t>
            </a:r>
          </a:p>
          <a:p>
            <a:r>
              <a:rPr lang="sr-Cyrl-RS" dirty="0" smtClean="0"/>
              <a:t>Комбиноване повреде 7-9%</a:t>
            </a:r>
          </a:p>
          <a:p>
            <a:r>
              <a:rPr lang="sr-Cyrl-RS" dirty="0" smtClean="0"/>
              <a:t>Етиологија: саобраћајни удеси, туче, повреде на раду, пад, удар, спортске повреде, ватрено оружје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Повреде лица и вилица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357188" y="1285875"/>
            <a:ext cx="8229600" cy="2692400"/>
          </a:xfrm>
        </p:spPr>
        <p:txBody>
          <a:bodyPr>
            <a:normAutofit/>
          </a:bodyPr>
          <a:lstStyle/>
          <a:p>
            <a:r>
              <a:rPr lang="sr-Cyrl-CS" sz="2000" dirty="0" smtClean="0"/>
              <a:t>Имобилизација</a:t>
            </a:r>
            <a:r>
              <a:rPr lang="en-US" sz="2000" dirty="0" smtClean="0"/>
              <a:t> </a:t>
            </a:r>
            <a:r>
              <a:rPr lang="sr-Cyrl-CS" sz="2000" dirty="0" smtClean="0"/>
              <a:t>која</a:t>
            </a:r>
            <a:r>
              <a:rPr lang="en-US" sz="2000" dirty="0" smtClean="0"/>
              <a:t> </a:t>
            </a:r>
            <a:r>
              <a:rPr lang="sr-Cyrl-CS" sz="2000" dirty="0" smtClean="0"/>
              <a:t>се</a:t>
            </a:r>
            <a:r>
              <a:rPr lang="en-US" sz="2000" dirty="0" smtClean="0"/>
              <a:t> </a:t>
            </a:r>
            <a:r>
              <a:rPr lang="sr-Cyrl-CS" sz="2000" dirty="0" smtClean="0"/>
              <a:t>врши</a:t>
            </a:r>
            <a:r>
              <a:rPr lang="en-US" sz="2000" dirty="0" smtClean="0"/>
              <a:t> </a:t>
            </a:r>
            <a:r>
              <a:rPr lang="sr-Cyrl-CS" sz="2000" dirty="0" smtClean="0"/>
              <a:t>у</a:t>
            </a:r>
            <a:r>
              <a:rPr lang="en-US" sz="2000" dirty="0" smtClean="0"/>
              <a:t> </a:t>
            </a:r>
            <a:r>
              <a:rPr lang="sr-Cyrl-CS" sz="2000" dirty="0" smtClean="0"/>
              <a:t>трауматологији</a:t>
            </a:r>
            <a:r>
              <a:rPr lang="en-US" sz="2000" dirty="0" smtClean="0"/>
              <a:t> </a:t>
            </a:r>
            <a:r>
              <a:rPr lang="sr-Cyrl-CS" sz="2000" dirty="0" smtClean="0"/>
              <a:t>лица</a:t>
            </a:r>
            <a:r>
              <a:rPr lang="en-US" sz="2000" dirty="0" smtClean="0"/>
              <a:t> </a:t>
            </a:r>
            <a:r>
              <a:rPr lang="sr-Cyrl-CS" sz="2000" dirty="0" smtClean="0"/>
              <a:t>и</a:t>
            </a:r>
            <a:r>
              <a:rPr lang="en-US" sz="2000" dirty="0" smtClean="0"/>
              <a:t> </a:t>
            </a:r>
            <a:r>
              <a:rPr lang="sr-Cyrl-CS" sz="2000" dirty="0" smtClean="0"/>
              <a:t>вилица</a:t>
            </a:r>
            <a:r>
              <a:rPr lang="en-US" sz="2000" dirty="0" smtClean="0"/>
              <a:t> </a:t>
            </a:r>
            <a:r>
              <a:rPr lang="sr-Cyrl-CS" sz="2000" dirty="0" smtClean="0"/>
              <a:t>има</a:t>
            </a:r>
            <a:r>
              <a:rPr lang="en-US" sz="2000" dirty="0" smtClean="0"/>
              <a:t> </a:t>
            </a:r>
            <a:r>
              <a:rPr lang="sr-Cyrl-CS" sz="2000" dirty="0" smtClean="0"/>
              <a:t>своје</a:t>
            </a:r>
            <a:r>
              <a:rPr lang="en-US" sz="2000" dirty="0" smtClean="0"/>
              <a:t> </a:t>
            </a:r>
            <a:r>
              <a:rPr lang="sr-Cyrl-CS" sz="2000" dirty="0" smtClean="0"/>
              <a:t>специфичности</a:t>
            </a:r>
            <a:r>
              <a:rPr lang="en-US" sz="2000" dirty="0" smtClean="0"/>
              <a:t> </a:t>
            </a:r>
            <a:r>
              <a:rPr lang="sr-Cyrl-CS" sz="2000" dirty="0" smtClean="0"/>
              <a:t>у</a:t>
            </a:r>
            <a:r>
              <a:rPr lang="en-US" sz="2000" dirty="0" smtClean="0"/>
              <a:t> </a:t>
            </a:r>
            <a:r>
              <a:rPr lang="sr-Cyrl-CS" sz="2000" dirty="0" smtClean="0"/>
              <a:t>односу</a:t>
            </a:r>
            <a:r>
              <a:rPr lang="en-US" sz="2000" dirty="0" smtClean="0"/>
              <a:t> </a:t>
            </a:r>
            <a:r>
              <a:rPr lang="sr-Cyrl-CS" sz="2000" dirty="0" smtClean="0"/>
              <a:t>на</a:t>
            </a:r>
            <a:r>
              <a:rPr lang="en-US" sz="2000" dirty="0" smtClean="0"/>
              <a:t> </a:t>
            </a:r>
            <a:r>
              <a:rPr lang="sr-Cyrl-CS" sz="2000" dirty="0" smtClean="0"/>
              <a:t>друге</a:t>
            </a:r>
            <a:r>
              <a:rPr lang="en-US" sz="2000" dirty="0" smtClean="0"/>
              <a:t> </a:t>
            </a:r>
            <a:r>
              <a:rPr lang="sr-Cyrl-CS" sz="2000" dirty="0" smtClean="0"/>
              <a:t>анатомске</a:t>
            </a:r>
            <a:r>
              <a:rPr lang="en-US" sz="2000" dirty="0" smtClean="0"/>
              <a:t> </a:t>
            </a:r>
            <a:r>
              <a:rPr lang="sr-Cyrl-CS" sz="2000" dirty="0" smtClean="0"/>
              <a:t>локализације</a:t>
            </a:r>
            <a:r>
              <a:rPr lang="en-US" sz="2000" dirty="0" smtClean="0"/>
              <a:t>, </a:t>
            </a:r>
            <a:r>
              <a:rPr lang="sr-Cyrl-CS" sz="2000" dirty="0" smtClean="0"/>
              <a:t>нарочито</a:t>
            </a:r>
            <a:r>
              <a:rPr lang="en-US" sz="2000" dirty="0" smtClean="0"/>
              <a:t> </a:t>
            </a:r>
            <a:r>
              <a:rPr lang="sr-Cyrl-CS" sz="2000" dirty="0" smtClean="0"/>
              <a:t>у</a:t>
            </a:r>
            <a:r>
              <a:rPr lang="en-US" sz="2000" dirty="0" smtClean="0"/>
              <a:t> </a:t>
            </a:r>
            <a:r>
              <a:rPr lang="sr-Cyrl-CS" sz="2000" dirty="0" smtClean="0"/>
              <a:t>избору</a:t>
            </a:r>
            <a:r>
              <a:rPr lang="en-US" sz="2000" dirty="0" smtClean="0"/>
              <a:t> </a:t>
            </a:r>
            <a:r>
              <a:rPr lang="sr-Cyrl-CS" sz="2000" dirty="0" smtClean="0"/>
              <a:t>и</a:t>
            </a:r>
            <a:r>
              <a:rPr lang="en-US" sz="2000" dirty="0" smtClean="0"/>
              <a:t> </a:t>
            </a:r>
            <a:r>
              <a:rPr lang="sr-Cyrl-CS" sz="2000" dirty="0" smtClean="0"/>
              <a:t>врстама</a:t>
            </a:r>
            <a:r>
              <a:rPr lang="en-US" sz="2000" dirty="0" smtClean="0"/>
              <a:t> </a:t>
            </a:r>
            <a:r>
              <a:rPr lang="sr-Cyrl-CS" sz="2000" dirty="0" smtClean="0"/>
              <a:t>имобилизационих</a:t>
            </a:r>
            <a:r>
              <a:rPr lang="en-US" sz="2000" dirty="0" smtClean="0"/>
              <a:t> </a:t>
            </a:r>
            <a:r>
              <a:rPr lang="sr-Cyrl-CS" sz="2000" dirty="0" smtClean="0"/>
              <a:t>средстава</a:t>
            </a:r>
            <a:endParaRPr lang="en-US" sz="2000" dirty="0" smtClean="0"/>
          </a:p>
          <a:p>
            <a:r>
              <a:rPr lang="sr-Cyrl-CS" sz="2000" dirty="0" smtClean="0"/>
              <a:t>Постоје</a:t>
            </a:r>
            <a:r>
              <a:rPr lang="en-US" sz="2000" dirty="0" smtClean="0"/>
              <a:t> </a:t>
            </a:r>
            <a:r>
              <a:rPr lang="sr-Cyrl-CS" sz="2000" dirty="0" smtClean="0"/>
              <a:t>такође</a:t>
            </a:r>
            <a:r>
              <a:rPr lang="en-US" sz="2000" dirty="0" smtClean="0"/>
              <a:t> </a:t>
            </a:r>
            <a:r>
              <a:rPr lang="sr-Cyrl-CS" sz="2000" dirty="0" smtClean="0"/>
              <a:t>и</a:t>
            </a:r>
            <a:r>
              <a:rPr lang="en-US" sz="2000" dirty="0" smtClean="0"/>
              <a:t> </a:t>
            </a:r>
            <a:r>
              <a:rPr lang="sr-Cyrl-CS" sz="2000" dirty="0" smtClean="0"/>
              <a:t>одређене</a:t>
            </a:r>
            <a:r>
              <a:rPr lang="en-US" sz="2000" dirty="0" smtClean="0"/>
              <a:t> </a:t>
            </a:r>
            <a:r>
              <a:rPr lang="sr-Cyrl-CS" sz="2000" dirty="0" smtClean="0"/>
              <a:t>контраиндикације</a:t>
            </a:r>
            <a:r>
              <a:rPr lang="en-US" sz="2000" dirty="0" smtClean="0"/>
              <a:t> </a:t>
            </a:r>
            <a:r>
              <a:rPr lang="sr-Cyrl-CS" sz="2000" dirty="0" smtClean="0"/>
              <a:t>за</a:t>
            </a:r>
            <a:r>
              <a:rPr lang="en-US" sz="2000" dirty="0" smtClean="0"/>
              <a:t> </a:t>
            </a:r>
            <a:r>
              <a:rPr lang="sr-Cyrl-CS" sz="2000" dirty="0" smtClean="0"/>
              <a:t>њену</a:t>
            </a:r>
            <a:r>
              <a:rPr lang="en-US" sz="2000" dirty="0" smtClean="0"/>
              <a:t> </a:t>
            </a:r>
            <a:r>
              <a:rPr lang="sr-Cyrl-CS" sz="2000" dirty="0" smtClean="0"/>
              <a:t>примену</a:t>
            </a:r>
            <a:r>
              <a:rPr lang="en-US" sz="2000" dirty="0" smtClean="0"/>
              <a:t>, </a:t>
            </a:r>
            <a:r>
              <a:rPr lang="sr-Cyrl-CS" sz="2000" dirty="0" smtClean="0"/>
              <a:t>с</a:t>
            </a:r>
            <a:r>
              <a:rPr lang="en-US" sz="2000" dirty="0" smtClean="0"/>
              <a:t> </a:t>
            </a:r>
            <a:r>
              <a:rPr lang="sr-Cyrl-CS" sz="2000" dirty="0" smtClean="0"/>
              <a:t>обзиром</a:t>
            </a:r>
            <a:r>
              <a:rPr lang="en-US" sz="2000" dirty="0" smtClean="0"/>
              <a:t> </a:t>
            </a:r>
            <a:r>
              <a:rPr lang="sr-Cyrl-CS" sz="2000" dirty="0" smtClean="0"/>
              <a:t>на</a:t>
            </a:r>
            <a:r>
              <a:rPr lang="en-US" sz="2000" dirty="0" smtClean="0"/>
              <a:t> </a:t>
            </a:r>
            <a:r>
              <a:rPr lang="sr-Cyrl-CS" sz="2000" dirty="0" smtClean="0"/>
              <a:t>специфичне</a:t>
            </a:r>
            <a:r>
              <a:rPr lang="en-US" sz="2000" dirty="0" smtClean="0"/>
              <a:t> </a:t>
            </a:r>
            <a:r>
              <a:rPr lang="sr-Cyrl-CS" sz="2000" dirty="0" smtClean="0"/>
              <a:t>функције</a:t>
            </a:r>
            <a:r>
              <a:rPr lang="en-US" sz="2000" dirty="0" smtClean="0"/>
              <a:t> </a:t>
            </a:r>
            <a:r>
              <a:rPr lang="sr-Cyrl-CS" sz="2000" dirty="0" smtClean="0"/>
              <a:t>и</a:t>
            </a:r>
            <a:r>
              <a:rPr lang="en-US" sz="2000" dirty="0" smtClean="0"/>
              <a:t> </a:t>
            </a:r>
            <a:r>
              <a:rPr lang="sr-Cyrl-CS" sz="2000" dirty="0" smtClean="0"/>
              <a:t>анатомске</a:t>
            </a:r>
            <a:r>
              <a:rPr lang="en-US" sz="2000" dirty="0" smtClean="0"/>
              <a:t> </a:t>
            </a:r>
            <a:r>
              <a:rPr lang="sr-Cyrl-CS" sz="2000" dirty="0" smtClean="0"/>
              <a:t>карактеристике</a:t>
            </a:r>
            <a:r>
              <a:rPr lang="en-US" sz="2000" dirty="0" smtClean="0"/>
              <a:t> </a:t>
            </a:r>
            <a:r>
              <a:rPr lang="sr-Cyrl-CS" sz="2000" dirty="0" smtClean="0"/>
              <a:t>максилофацијалне</a:t>
            </a:r>
            <a:r>
              <a:rPr lang="en-US" sz="2000" dirty="0" smtClean="0"/>
              <a:t> </a:t>
            </a:r>
            <a:r>
              <a:rPr lang="sr-Cyrl-CS" sz="2000" dirty="0" smtClean="0"/>
              <a:t>регије</a:t>
            </a:r>
            <a:endParaRPr lang="en-US" sz="2000" dirty="0" smtClean="0"/>
          </a:p>
          <a:p>
            <a:r>
              <a:rPr lang="sr-Cyrl-CS" sz="2000" dirty="0" smtClean="0"/>
              <a:t>Терапеутски</a:t>
            </a:r>
            <a:r>
              <a:rPr lang="en-US" sz="2000" dirty="0" smtClean="0"/>
              <a:t> </a:t>
            </a:r>
            <a:r>
              <a:rPr lang="sr-Cyrl-CS" sz="2000" dirty="0" smtClean="0"/>
              <a:t>поступци</a:t>
            </a:r>
            <a:r>
              <a:rPr lang="en-US" sz="2000" dirty="0" smtClean="0"/>
              <a:t> </a:t>
            </a:r>
            <a:r>
              <a:rPr lang="sr-Cyrl-CS" sz="2000" dirty="0" smtClean="0"/>
              <a:t>у</a:t>
            </a:r>
            <a:r>
              <a:rPr lang="en-US" sz="2000" dirty="0" smtClean="0"/>
              <a:t> </a:t>
            </a:r>
            <a:r>
              <a:rPr lang="sr-Cyrl-CS" sz="2000" dirty="0" smtClean="0"/>
              <a:t>циљу</a:t>
            </a:r>
            <a:r>
              <a:rPr lang="en-US" sz="2000" dirty="0" smtClean="0"/>
              <a:t> </a:t>
            </a:r>
            <a:r>
              <a:rPr lang="sr-Cyrl-CS" sz="2000" dirty="0" smtClean="0"/>
              <a:t>постављања</a:t>
            </a:r>
            <a:r>
              <a:rPr lang="en-US" sz="2000" dirty="0" smtClean="0"/>
              <a:t> </a:t>
            </a:r>
            <a:r>
              <a:rPr lang="sr-Cyrl-CS" sz="2000" dirty="0" smtClean="0"/>
              <a:t>имобилизационих</a:t>
            </a:r>
            <a:r>
              <a:rPr lang="en-US" sz="2000" dirty="0" smtClean="0"/>
              <a:t> </a:t>
            </a:r>
            <a:r>
              <a:rPr lang="sr-Cyrl-CS" sz="2000" dirty="0" smtClean="0"/>
              <a:t>направа</a:t>
            </a:r>
            <a:r>
              <a:rPr lang="en-US" sz="2000" dirty="0" smtClean="0"/>
              <a:t> </a:t>
            </a:r>
            <a:r>
              <a:rPr lang="sr-Cyrl-CS" sz="2000" dirty="0" smtClean="0"/>
              <a:t>не</a:t>
            </a:r>
            <a:r>
              <a:rPr lang="en-US" sz="2000" dirty="0" smtClean="0"/>
              <a:t> </a:t>
            </a:r>
            <a:r>
              <a:rPr lang="sr-Cyrl-CS" sz="2000" dirty="0" smtClean="0"/>
              <a:t>врше</a:t>
            </a:r>
            <a:r>
              <a:rPr lang="en-US" sz="2000" dirty="0" smtClean="0"/>
              <a:t> </a:t>
            </a:r>
            <a:r>
              <a:rPr lang="sr-Cyrl-CS" sz="2000" dirty="0" smtClean="0"/>
              <a:t>се</a:t>
            </a:r>
            <a:r>
              <a:rPr lang="en-US" sz="2000" dirty="0" smtClean="0"/>
              <a:t>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sr-Cyrl-C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КОНЗЕРВАТИВНО</a:t>
            </a:r>
            <a:r>
              <a:rPr 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ЛЕЧЕЊЕ</a:t>
            </a:r>
            <a:r>
              <a:rPr 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Cyrl-C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имобилизација</a:t>
            </a:r>
            <a:r>
              <a:rPr 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972641" y="3861048"/>
            <a:ext cx="7343775" cy="216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ts val="600"/>
              </a:spcBef>
              <a:buFont typeface="Arial" charset="0"/>
              <a:buAutoNum type="alphaLcParenR"/>
            </a:pPr>
            <a:r>
              <a:rPr lang="sr-Cyrl-CS" sz="2000" dirty="0"/>
              <a:t>на</a:t>
            </a:r>
            <a:r>
              <a:rPr lang="en-US" sz="2000" dirty="0"/>
              <a:t> </a:t>
            </a:r>
            <a:r>
              <a:rPr lang="sr-Cyrl-CS" sz="2000" dirty="0"/>
              <a:t>пацијентима</a:t>
            </a:r>
            <a:r>
              <a:rPr lang="en-US" sz="2000" dirty="0"/>
              <a:t> </a:t>
            </a:r>
            <a:r>
              <a:rPr lang="sr-Cyrl-CS" sz="2000" dirty="0"/>
              <a:t>са</a:t>
            </a:r>
            <a:r>
              <a:rPr lang="en-US" sz="2000" dirty="0"/>
              <a:t> </a:t>
            </a:r>
            <a:r>
              <a:rPr lang="sr-Cyrl-CS" sz="2000" dirty="0"/>
              <a:t>повредама</a:t>
            </a:r>
            <a:r>
              <a:rPr lang="en-US" sz="2000" dirty="0"/>
              <a:t> </a:t>
            </a:r>
            <a:r>
              <a:rPr lang="sr-Cyrl-CS" sz="2000" dirty="0"/>
              <a:t>скелета</a:t>
            </a:r>
            <a:r>
              <a:rPr lang="en-US" sz="2000" dirty="0"/>
              <a:t> </a:t>
            </a:r>
            <a:r>
              <a:rPr lang="sr-Cyrl-CS" sz="2000" dirty="0"/>
              <a:t>лица</a:t>
            </a:r>
            <a:r>
              <a:rPr lang="en-US" sz="2000" dirty="0"/>
              <a:t> </a:t>
            </a:r>
            <a:r>
              <a:rPr lang="sr-Cyrl-CS" sz="2000" dirty="0"/>
              <a:t>и</a:t>
            </a:r>
            <a:r>
              <a:rPr lang="en-US" sz="2000" dirty="0"/>
              <a:t> </a:t>
            </a:r>
            <a:r>
              <a:rPr lang="sr-Cyrl-CS" sz="2000" dirty="0"/>
              <a:t>вилица</a:t>
            </a:r>
            <a:r>
              <a:rPr lang="en-US" sz="2000" dirty="0"/>
              <a:t>, </a:t>
            </a:r>
            <a:r>
              <a:rPr lang="sr-Cyrl-CS" sz="2000" dirty="0"/>
              <a:t>ако</a:t>
            </a:r>
            <a:r>
              <a:rPr lang="en-US" sz="2000" dirty="0"/>
              <a:t> </a:t>
            </a:r>
            <a:r>
              <a:rPr lang="sr-Cyrl-CS" sz="2000" dirty="0"/>
              <a:t>имају</a:t>
            </a:r>
            <a:r>
              <a:rPr lang="en-US" sz="2000" dirty="0"/>
              <a:t> </a:t>
            </a:r>
            <a:r>
              <a:rPr lang="sr-Cyrl-CS" sz="2000" dirty="0"/>
              <a:t>истовремено</a:t>
            </a:r>
            <a:r>
              <a:rPr lang="en-US" sz="2000" dirty="0"/>
              <a:t> </a:t>
            </a:r>
            <a:r>
              <a:rPr lang="sr-Cyrl-CS" sz="2000" dirty="0"/>
              <a:t>и</a:t>
            </a:r>
            <a:r>
              <a:rPr lang="en-US" sz="2000" dirty="0"/>
              <a:t> </a:t>
            </a:r>
            <a:r>
              <a:rPr lang="sr-Cyrl-CS" sz="2000" dirty="0"/>
              <a:t>теже</a:t>
            </a:r>
            <a:r>
              <a:rPr lang="en-US" sz="2000" dirty="0"/>
              <a:t> </a:t>
            </a:r>
            <a:r>
              <a:rPr lang="sr-Cyrl-CS" sz="2000" dirty="0"/>
              <a:t>повреде</a:t>
            </a:r>
            <a:r>
              <a:rPr lang="en-US" sz="2000" dirty="0"/>
              <a:t> </a:t>
            </a:r>
            <a:r>
              <a:rPr lang="sr-Cyrl-CS" sz="2000" dirty="0"/>
              <a:t>ЦНС</a:t>
            </a:r>
            <a:r>
              <a:rPr lang="en-US" sz="2000" dirty="0"/>
              <a:t> (</a:t>
            </a:r>
            <a:r>
              <a:rPr lang="sr-Cyrl-CS" sz="2000" dirty="0"/>
              <a:t>коматозни</a:t>
            </a:r>
            <a:r>
              <a:rPr lang="en-US" sz="2000" dirty="0"/>
              <a:t> </a:t>
            </a:r>
            <a:r>
              <a:rPr lang="sr-Cyrl-CS" sz="2000" dirty="0"/>
              <a:t>болесници</a:t>
            </a:r>
            <a:r>
              <a:rPr lang="en-US" sz="2000" dirty="0"/>
              <a:t>, </a:t>
            </a:r>
            <a:r>
              <a:rPr lang="sr-Cyrl-CS" sz="2000" dirty="0"/>
              <a:t>контузије</a:t>
            </a:r>
            <a:r>
              <a:rPr lang="en-US" sz="2000" dirty="0"/>
              <a:t> </a:t>
            </a:r>
            <a:r>
              <a:rPr lang="sr-Cyrl-CS" sz="2000" dirty="0"/>
              <a:t>и</a:t>
            </a:r>
            <a:r>
              <a:rPr lang="en-US" sz="2000" dirty="0"/>
              <a:t> </a:t>
            </a:r>
            <a:r>
              <a:rPr lang="sr-Cyrl-CS" sz="2000" dirty="0"/>
              <a:t>компресије</a:t>
            </a:r>
            <a:r>
              <a:rPr lang="en-US" sz="2000" dirty="0"/>
              <a:t> </a:t>
            </a:r>
            <a:r>
              <a:rPr lang="sr-Cyrl-CS" sz="2000" dirty="0"/>
              <a:t>мозга</a:t>
            </a:r>
            <a:r>
              <a:rPr lang="en-US" sz="2000" dirty="0"/>
              <a:t>);</a:t>
            </a:r>
          </a:p>
          <a:p>
            <a:pPr marL="342900" indent="-342900">
              <a:spcBef>
                <a:spcPts val="600"/>
              </a:spcBef>
              <a:buFont typeface="Arial" charset="0"/>
              <a:buAutoNum type="alphaLcParenR"/>
            </a:pPr>
            <a:r>
              <a:rPr lang="sr-Cyrl-CS" sz="2000" dirty="0"/>
              <a:t>код</a:t>
            </a:r>
            <a:r>
              <a:rPr lang="en-US" sz="2000" dirty="0"/>
              <a:t> </a:t>
            </a:r>
            <a:r>
              <a:rPr lang="sr-Cyrl-CS" sz="2000" dirty="0"/>
              <a:t>пацијената</a:t>
            </a:r>
            <a:r>
              <a:rPr lang="en-US" sz="2000" dirty="0"/>
              <a:t> </a:t>
            </a:r>
            <a:r>
              <a:rPr lang="sr-Cyrl-CS" sz="2000" dirty="0"/>
              <a:t>који</a:t>
            </a:r>
            <a:r>
              <a:rPr lang="en-US" sz="2000" dirty="0"/>
              <a:t> </a:t>
            </a:r>
            <a:r>
              <a:rPr lang="sr-Cyrl-CS" sz="2000" dirty="0"/>
              <a:t>имају</a:t>
            </a:r>
            <a:r>
              <a:rPr lang="en-US" sz="2000" dirty="0"/>
              <a:t> </a:t>
            </a:r>
            <a:r>
              <a:rPr lang="sr-Cyrl-CS" sz="2000" dirty="0"/>
              <a:t>или</a:t>
            </a:r>
            <a:r>
              <a:rPr lang="en-US" sz="2000" dirty="0"/>
              <a:t> </a:t>
            </a:r>
            <a:r>
              <a:rPr lang="sr-Cyrl-CS" sz="2000" dirty="0"/>
              <a:t>им</a:t>
            </a:r>
            <a:r>
              <a:rPr lang="en-US" sz="2000" dirty="0"/>
              <a:t> </a:t>
            </a:r>
            <a:r>
              <a:rPr lang="sr-Cyrl-CS" sz="2000" dirty="0"/>
              <a:t>прети</a:t>
            </a:r>
            <a:r>
              <a:rPr lang="en-US" sz="2000" dirty="0"/>
              <a:t> </a:t>
            </a:r>
            <a:r>
              <a:rPr lang="sr-Cyrl-CS" sz="2000" dirty="0"/>
              <a:t>асфиксија</a:t>
            </a:r>
            <a:r>
              <a:rPr lang="en-US" sz="2000" dirty="0"/>
              <a:t>; </a:t>
            </a:r>
          </a:p>
          <a:p>
            <a:pPr marL="342900" indent="-342900">
              <a:spcBef>
                <a:spcPts val="600"/>
              </a:spcBef>
              <a:buFont typeface="Arial" charset="0"/>
              <a:buAutoNum type="alphaLcParenR"/>
            </a:pPr>
            <a:r>
              <a:rPr lang="sr-Cyrl-CS" sz="2000" dirty="0"/>
              <a:t>при</a:t>
            </a:r>
            <a:r>
              <a:rPr lang="en-US" sz="2000" dirty="0"/>
              <a:t> </a:t>
            </a:r>
            <a:r>
              <a:rPr lang="sr-Cyrl-CS" sz="2000" dirty="0"/>
              <a:t>стању</a:t>
            </a:r>
            <a:r>
              <a:rPr lang="en-US" sz="2000" dirty="0"/>
              <a:t> </a:t>
            </a:r>
            <a:r>
              <a:rPr lang="sr-Cyrl-CS" sz="2000" dirty="0"/>
              <a:t>шока</a:t>
            </a:r>
            <a:r>
              <a:rPr lang="en-US" sz="2000" dirty="0"/>
              <a:t>; </a:t>
            </a:r>
          </a:p>
          <a:p>
            <a:pPr marL="342900" indent="-342900">
              <a:spcBef>
                <a:spcPts val="600"/>
              </a:spcBef>
              <a:buFont typeface="Arial" charset="0"/>
              <a:buAutoNum type="alphaLcParenR"/>
            </a:pPr>
            <a:r>
              <a:rPr lang="sr-Cyrl-CS" sz="2000" dirty="0"/>
              <a:t>при</a:t>
            </a:r>
            <a:r>
              <a:rPr lang="en-US" sz="2000" dirty="0"/>
              <a:t> </a:t>
            </a:r>
            <a:r>
              <a:rPr lang="sr-Cyrl-CS" sz="2000" dirty="0"/>
              <a:t>обимном</a:t>
            </a:r>
            <a:r>
              <a:rPr lang="en-US" sz="2000" dirty="0"/>
              <a:t> </a:t>
            </a:r>
            <a:r>
              <a:rPr lang="sr-Cyrl-CS" sz="2000" dirty="0"/>
              <a:t>крвављењу</a:t>
            </a:r>
            <a:r>
              <a:rPr lang="en-US" sz="2000" dirty="0"/>
              <a:t> </a:t>
            </a:r>
            <a:r>
              <a:rPr lang="sr-Cyrl-CS" sz="2000" dirty="0"/>
              <a:t>из</a:t>
            </a:r>
            <a:r>
              <a:rPr lang="en-US" sz="2000" dirty="0"/>
              <a:t> </a:t>
            </a:r>
            <a:r>
              <a:rPr lang="sr-Cyrl-CS" sz="2000" dirty="0"/>
              <a:t>уста</a:t>
            </a:r>
            <a:r>
              <a:rPr lang="en-US" sz="2000" dirty="0"/>
              <a:t>, </a:t>
            </a:r>
            <a:r>
              <a:rPr lang="sr-Cyrl-CS" sz="2000" dirty="0"/>
              <a:t>носа</a:t>
            </a:r>
            <a:r>
              <a:rPr lang="en-US" sz="2000" dirty="0"/>
              <a:t> </a:t>
            </a:r>
            <a:r>
              <a:rPr lang="sr-Cyrl-CS" sz="2000" dirty="0"/>
              <a:t>или</a:t>
            </a:r>
            <a:r>
              <a:rPr lang="en-US" sz="2000" dirty="0"/>
              <a:t> </a:t>
            </a:r>
            <a:r>
              <a:rPr lang="sr-Cyrl-CS" sz="2000" dirty="0"/>
              <a:t>дигестивног</a:t>
            </a:r>
            <a:r>
              <a:rPr lang="en-US" sz="2000" dirty="0"/>
              <a:t> </a:t>
            </a:r>
            <a:r>
              <a:rPr lang="sr-Cyrl-CS" sz="2000" dirty="0"/>
              <a:t>тракта</a:t>
            </a:r>
            <a:endParaRPr lang="en-US" sz="2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50" y="1643063"/>
            <a:ext cx="8858250" cy="4525962"/>
          </a:xfrm>
        </p:spPr>
        <p:txBody>
          <a:bodyPr rtlCol="0">
            <a:normAutofit fontScale="85000" lnSpcReduction="20000"/>
          </a:bodyPr>
          <a:lstStyle/>
          <a:p>
            <a:pPr marL="3175" indent="-3175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CS" dirty="0" smtClean="0"/>
              <a:t>Постоји</a:t>
            </a:r>
            <a:r>
              <a:rPr lang="en-US" dirty="0" smtClean="0"/>
              <a:t> </a:t>
            </a:r>
            <a:r>
              <a:rPr lang="sr-Cyrl-CS" dirty="0" smtClean="0"/>
              <a:t>неколико</a:t>
            </a:r>
            <a:r>
              <a:rPr lang="en-US" dirty="0" smtClean="0"/>
              <a:t> </a:t>
            </a:r>
            <a:r>
              <a:rPr lang="sr-Cyrl-CS" dirty="0" smtClean="0"/>
              <a:t>основних</a:t>
            </a:r>
            <a:r>
              <a:rPr lang="en-US" dirty="0" smtClean="0"/>
              <a:t> </a:t>
            </a:r>
            <a:r>
              <a:rPr lang="sr-Cyrl-CS" dirty="0" smtClean="0"/>
              <a:t>услова</a:t>
            </a:r>
            <a:r>
              <a:rPr lang="en-US" dirty="0" smtClean="0"/>
              <a:t> </a:t>
            </a:r>
            <a:r>
              <a:rPr lang="sr-Cyrl-CS" dirty="0" smtClean="0"/>
              <a:t>које</a:t>
            </a:r>
            <a:r>
              <a:rPr lang="en-US" dirty="0" smtClean="0"/>
              <a:t> </a:t>
            </a:r>
            <a:r>
              <a:rPr lang="sr-Cyrl-CS" dirty="0" smtClean="0"/>
              <a:t>примењено</a:t>
            </a:r>
            <a:r>
              <a:rPr lang="en-US" dirty="0" smtClean="0"/>
              <a:t> </a:t>
            </a:r>
            <a:r>
              <a:rPr lang="sr-Cyrl-CS" dirty="0" smtClean="0"/>
              <a:t>имобилизационо</a:t>
            </a:r>
            <a:r>
              <a:rPr lang="en-US" dirty="0" smtClean="0"/>
              <a:t> </a:t>
            </a:r>
            <a:r>
              <a:rPr lang="sr-Cyrl-CS" dirty="0" smtClean="0"/>
              <a:t>средство</a:t>
            </a:r>
            <a:r>
              <a:rPr lang="en-US" dirty="0" smtClean="0"/>
              <a:t> </a:t>
            </a:r>
            <a:r>
              <a:rPr lang="sr-Cyrl-CS" dirty="0" smtClean="0"/>
              <a:t>треба</a:t>
            </a:r>
            <a:r>
              <a:rPr lang="en-US" dirty="0" smtClean="0"/>
              <a:t> </a:t>
            </a:r>
            <a:r>
              <a:rPr lang="sr-Cyrl-CS" dirty="0" smtClean="0"/>
              <a:t>да</a:t>
            </a:r>
            <a:r>
              <a:rPr lang="en-US" dirty="0" smtClean="0"/>
              <a:t> </a:t>
            </a:r>
            <a:r>
              <a:rPr lang="sr-Cyrl-CS" dirty="0" smtClean="0"/>
              <a:t>испуни</a:t>
            </a:r>
            <a:r>
              <a:rPr lang="en-US" dirty="0" smtClean="0"/>
              <a:t>:</a:t>
            </a:r>
          </a:p>
          <a:p>
            <a:pPr marL="514350" indent="-231775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100" dirty="0" smtClean="0"/>
              <a:t>- </a:t>
            </a:r>
            <a:r>
              <a:rPr lang="sr-Cyrl-CS" sz="3100" dirty="0" smtClean="0"/>
              <a:t>да</a:t>
            </a:r>
            <a:r>
              <a:rPr lang="en-US" sz="3100" dirty="0" smtClean="0"/>
              <a:t> </a:t>
            </a:r>
            <a:r>
              <a:rPr lang="sr-Cyrl-CS" sz="3100" dirty="0" smtClean="0"/>
              <a:t>не</a:t>
            </a:r>
            <a:r>
              <a:rPr lang="en-US" sz="3100" dirty="0" smtClean="0"/>
              <a:t> </a:t>
            </a:r>
            <a:r>
              <a:rPr lang="sr-Cyrl-CS" sz="3100" dirty="0" smtClean="0"/>
              <a:t>дозвољава</a:t>
            </a:r>
            <a:r>
              <a:rPr lang="en-US" sz="3100" dirty="0" smtClean="0"/>
              <a:t> </a:t>
            </a:r>
            <a:r>
              <a:rPr lang="sr-Cyrl-CS" sz="3100" dirty="0" smtClean="0"/>
              <a:t>покрете</a:t>
            </a:r>
            <a:r>
              <a:rPr lang="en-US" sz="3100" dirty="0" smtClean="0"/>
              <a:t> </a:t>
            </a:r>
            <a:r>
              <a:rPr lang="sr-Cyrl-CS" sz="3100" dirty="0" smtClean="0"/>
              <a:t>фрагмената</a:t>
            </a:r>
            <a:r>
              <a:rPr lang="en-US" sz="3100" dirty="0" smtClean="0"/>
              <a:t>;</a:t>
            </a:r>
          </a:p>
          <a:p>
            <a:pPr marL="514350" indent="-231775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100" dirty="0" smtClean="0"/>
              <a:t>- </a:t>
            </a:r>
            <a:r>
              <a:rPr lang="sr-Cyrl-CS" sz="3100" dirty="0" smtClean="0"/>
              <a:t>да</a:t>
            </a:r>
            <a:r>
              <a:rPr lang="en-US" sz="3100" dirty="0" smtClean="0"/>
              <a:t> </a:t>
            </a:r>
            <a:r>
              <a:rPr lang="sr-Cyrl-CS" sz="3100" dirty="0" smtClean="0"/>
              <a:t>је</a:t>
            </a:r>
            <a:r>
              <a:rPr lang="en-US" sz="3100" dirty="0" smtClean="0"/>
              <a:t> </a:t>
            </a:r>
            <a:r>
              <a:rPr lang="sr-Cyrl-CS" sz="3100" dirty="0" smtClean="0"/>
              <a:t>једноставно</a:t>
            </a:r>
            <a:r>
              <a:rPr lang="en-US" sz="3100" dirty="0" smtClean="0"/>
              <a:t> </a:t>
            </a:r>
            <a:r>
              <a:rPr lang="sr-Cyrl-CS" sz="3100" dirty="0" smtClean="0"/>
              <a:t>и</a:t>
            </a:r>
            <a:r>
              <a:rPr lang="en-US" sz="3100" dirty="0" smtClean="0"/>
              <a:t> </a:t>
            </a:r>
            <a:r>
              <a:rPr lang="sr-Cyrl-CS" sz="3100" dirty="0" smtClean="0"/>
              <a:t>лако</a:t>
            </a:r>
            <a:r>
              <a:rPr lang="en-US" sz="3100" dirty="0" smtClean="0"/>
              <a:t> </a:t>
            </a:r>
            <a:r>
              <a:rPr lang="sr-Cyrl-CS" sz="3100" dirty="0" smtClean="0"/>
              <a:t>за</a:t>
            </a:r>
            <a:r>
              <a:rPr lang="en-US" sz="3100" dirty="0" smtClean="0"/>
              <a:t> </a:t>
            </a:r>
            <a:r>
              <a:rPr lang="sr-Cyrl-CS" sz="3100" dirty="0" smtClean="0"/>
              <a:t>постављање</a:t>
            </a:r>
            <a:r>
              <a:rPr lang="en-US" sz="3100" dirty="0" smtClean="0"/>
              <a:t>;</a:t>
            </a:r>
          </a:p>
          <a:p>
            <a:pPr marL="514350" indent="-231775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100" dirty="0" smtClean="0"/>
              <a:t>- </a:t>
            </a:r>
            <a:r>
              <a:rPr lang="sr-Cyrl-CS" sz="3100" dirty="0" smtClean="0"/>
              <a:t>да</a:t>
            </a:r>
            <a:r>
              <a:rPr lang="en-US" sz="3100" dirty="0" smtClean="0"/>
              <a:t> </a:t>
            </a:r>
            <a:r>
              <a:rPr lang="sr-Cyrl-CS" sz="3100" dirty="0" smtClean="0"/>
              <a:t>што</a:t>
            </a:r>
            <a:r>
              <a:rPr lang="en-US" sz="3100" dirty="0" smtClean="0"/>
              <a:t> </a:t>
            </a:r>
            <a:r>
              <a:rPr lang="sr-Cyrl-CS" sz="3100" dirty="0" smtClean="0"/>
              <a:t>мање</a:t>
            </a:r>
            <a:r>
              <a:rPr lang="en-US" sz="3100" dirty="0" smtClean="0"/>
              <a:t> </a:t>
            </a:r>
            <a:r>
              <a:rPr lang="sr-Cyrl-CS" sz="3100" dirty="0" smtClean="0"/>
              <a:t>трауматизује</a:t>
            </a:r>
            <a:r>
              <a:rPr lang="en-US" sz="3100" dirty="0" smtClean="0"/>
              <a:t> </a:t>
            </a:r>
            <a:r>
              <a:rPr lang="sr-Cyrl-CS" sz="3100" dirty="0" smtClean="0"/>
              <a:t>зубе</a:t>
            </a:r>
            <a:r>
              <a:rPr lang="en-US" sz="3100" dirty="0" smtClean="0"/>
              <a:t> </a:t>
            </a:r>
            <a:r>
              <a:rPr lang="sr-Cyrl-CS" sz="3100" dirty="0" smtClean="0"/>
              <a:t>и</a:t>
            </a:r>
            <a:r>
              <a:rPr lang="en-US" sz="3100" dirty="0" smtClean="0"/>
              <a:t> </a:t>
            </a:r>
            <a:r>
              <a:rPr lang="sr-Cyrl-CS" sz="3100" dirty="0" smtClean="0"/>
              <a:t>гингиву</a:t>
            </a:r>
            <a:r>
              <a:rPr lang="en-US" sz="3100" dirty="0" smtClean="0"/>
              <a:t>;</a:t>
            </a:r>
          </a:p>
          <a:p>
            <a:pPr marL="514350" indent="-231775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100" dirty="0" smtClean="0"/>
              <a:t>- </a:t>
            </a:r>
            <a:r>
              <a:rPr lang="sr-Cyrl-CS" sz="3100" dirty="0" smtClean="0"/>
              <a:t>да</a:t>
            </a:r>
            <a:r>
              <a:rPr lang="en-US" sz="3100" dirty="0" smtClean="0"/>
              <a:t> </a:t>
            </a:r>
            <a:r>
              <a:rPr lang="sr-Cyrl-CS" sz="3100" dirty="0" smtClean="0"/>
              <a:t>је</a:t>
            </a:r>
            <a:r>
              <a:rPr lang="en-US" sz="3100" dirty="0" smtClean="0"/>
              <a:t> </a:t>
            </a:r>
            <a:r>
              <a:rPr lang="sr-Cyrl-CS" sz="3100" dirty="0" smtClean="0"/>
              <a:t>стабилно</a:t>
            </a:r>
            <a:r>
              <a:rPr lang="en-US" sz="3100" dirty="0" smtClean="0"/>
              <a:t> </a:t>
            </a:r>
            <a:r>
              <a:rPr lang="sr-Cyrl-CS" sz="3100" dirty="0" smtClean="0"/>
              <a:t>за</a:t>
            </a:r>
            <a:r>
              <a:rPr lang="en-US" sz="3100" dirty="0" smtClean="0"/>
              <a:t> </a:t>
            </a:r>
            <a:r>
              <a:rPr lang="sr-Cyrl-CS" sz="3100" dirty="0" smtClean="0"/>
              <a:t>предвиђено</a:t>
            </a:r>
            <a:r>
              <a:rPr lang="en-US" sz="3100" dirty="0" smtClean="0"/>
              <a:t> </a:t>
            </a:r>
            <a:r>
              <a:rPr lang="sr-Cyrl-CS" sz="3100" dirty="0" smtClean="0"/>
              <a:t>време</a:t>
            </a:r>
            <a:r>
              <a:rPr lang="en-US" sz="3100" dirty="0" smtClean="0"/>
              <a:t>;</a:t>
            </a:r>
          </a:p>
          <a:p>
            <a:pPr marL="514350" indent="-231775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3100" dirty="0" smtClean="0"/>
              <a:t>- </a:t>
            </a:r>
            <a:r>
              <a:rPr lang="sr-Cyrl-CS" sz="3100" dirty="0" smtClean="0"/>
              <a:t>да</a:t>
            </a:r>
            <a:r>
              <a:rPr lang="en-US" sz="3100" dirty="0" smtClean="0"/>
              <a:t> </a:t>
            </a:r>
            <a:r>
              <a:rPr lang="sr-Cyrl-CS" sz="3100" dirty="0" smtClean="0"/>
              <a:t>омогућава</a:t>
            </a:r>
            <a:r>
              <a:rPr lang="en-US" sz="3100" dirty="0" smtClean="0"/>
              <a:t> </a:t>
            </a:r>
            <a:r>
              <a:rPr lang="sr-Cyrl-CS" sz="3100" dirty="0" smtClean="0"/>
              <a:t>исхрану</a:t>
            </a:r>
            <a:r>
              <a:rPr lang="en-US" sz="3100" dirty="0" smtClean="0"/>
              <a:t> </a:t>
            </a:r>
            <a:r>
              <a:rPr lang="sr-Cyrl-CS" sz="3100" dirty="0" smtClean="0"/>
              <a:t>и</a:t>
            </a:r>
            <a:r>
              <a:rPr lang="en-US" sz="3100" dirty="0" smtClean="0"/>
              <a:t> </a:t>
            </a:r>
            <a:r>
              <a:rPr lang="sr-Cyrl-CS" sz="3100" dirty="0" smtClean="0"/>
              <a:t>одржавање</a:t>
            </a:r>
            <a:r>
              <a:rPr lang="en-US" sz="3100" dirty="0" smtClean="0"/>
              <a:t> </a:t>
            </a:r>
            <a:r>
              <a:rPr lang="sr-Cyrl-CS" sz="3100" dirty="0" smtClean="0"/>
              <a:t>добре</a:t>
            </a:r>
            <a:r>
              <a:rPr lang="en-US" sz="3100" dirty="0" smtClean="0"/>
              <a:t> </a:t>
            </a:r>
            <a:r>
              <a:rPr lang="sr-Cyrl-CS" sz="3100" dirty="0" smtClean="0"/>
              <a:t>хигијене</a:t>
            </a:r>
            <a:r>
              <a:rPr lang="en-US" sz="3100" dirty="0" smtClean="0"/>
              <a:t> </a:t>
            </a:r>
            <a:r>
              <a:rPr lang="sr-Cyrl-CS" sz="3100" dirty="0" smtClean="0"/>
              <a:t>усне</a:t>
            </a:r>
            <a:r>
              <a:rPr lang="en-US" sz="3100" dirty="0" smtClean="0"/>
              <a:t> </a:t>
            </a:r>
            <a:r>
              <a:rPr lang="sr-Cyrl-CS" sz="3100" dirty="0" smtClean="0"/>
              <a:t>дупље</a:t>
            </a:r>
            <a:r>
              <a:rPr lang="en-US" sz="3100" dirty="0" smtClean="0"/>
              <a:t>.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 smtClean="0"/>
          </a:p>
          <a:p>
            <a:pPr marL="3175" indent="-3175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CS" dirty="0" smtClean="0"/>
              <a:t>С</a:t>
            </a:r>
            <a:r>
              <a:rPr lang="en-US" dirty="0" smtClean="0"/>
              <a:t> </a:t>
            </a:r>
            <a:r>
              <a:rPr lang="sr-Cyrl-CS" dirty="0" smtClean="0"/>
              <a:t>обзиром</a:t>
            </a:r>
            <a:r>
              <a:rPr lang="en-US" dirty="0" smtClean="0"/>
              <a:t> </a:t>
            </a:r>
            <a:r>
              <a:rPr lang="sr-Cyrl-CS" dirty="0" smtClean="0"/>
              <a:t>на</a:t>
            </a:r>
            <a:r>
              <a:rPr lang="en-US" dirty="0" smtClean="0"/>
              <a:t> </a:t>
            </a:r>
            <a:r>
              <a:rPr lang="sr-Cyrl-CS" dirty="0" smtClean="0"/>
              <a:t>циљ</a:t>
            </a:r>
            <a:r>
              <a:rPr lang="en-US" dirty="0" smtClean="0"/>
              <a:t>, </a:t>
            </a:r>
            <a:r>
              <a:rPr lang="sr-Cyrl-CS" dirty="0" smtClean="0"/>
              <a:t>време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место</a:t>
            </a:r>
            <a:r>
              <a:rPr lang="en-US" dirty="0" smtClean="0"/>
              <a:t>, </a:t>
            </a:r>
            <a:r>
              <a:rPr lang="sr-Cyrl-CS" dirty="0" smtClean="0"/>
              <a:t>као</a:t>
            </a:r>
            <a:r>
              <a:rPr lang="en-US" dirty="0" smtClean="0"/>
              <a:t>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sr-Cyrl-CS" dirty="0" smtClean="0"/>
              <a:t>средство</a:t>
            </a:r>
            <a:r>
              <a:rPr lang="en-US" dirty="0" smtClean="0"/>
              <a:t> </a:t>
            </a:r>
            <a:r>
              <a:rPr lang="sr-Cyrl-CS" dirty="0" smtClean="0"/>
              <a:t>које</a:t>
            </a:r>
            <a:r>
              <a:rPr lang="en-US" dirty="0" smtClean="0"/>
              <a:t> </a:t>
            </a:r>
            <a:r>
              <a:rPr lang="sr-Cyrl-CS" dirty="0" smtClean="0"/>
              <a:t>се</a:t>
            </a:r>
            <a:r>
              <a:rPr lang="en-US" dirty="0" smtClean="0"/>
              <a:t> </a:t>
            </a:r>
            <a:r>
              <a:rPr lang="sr-Cyrl-CS" dirty="0" smtClean="0"/>
              <a:t>примењује</a:t>
            </a:r>
            <a:r>
              <a:rPr lang="en-US" dirty="0" smtClean="0"/>
              <a:t>, </a:t>
            </a:r>
            <a:r>
              <a:rPr lang="sr-Cyrl-CS" dirty="0" smtClean="0"/>
              <a:t>имобилизација</a:t>
            </a:r>
            <a:r>
              <a:rPr lang="en-US" dirty="0" smtClean="0"/>
              <a:t> </a:t>
            </a:r>
            <a:r>
              <a:rPr lang="sr-Cyrl-CS" dirty="0" smtClean="0"/>
              <a:t>може</a:t>
            </a:r>
            <a:r>
              <a:rPr lang="en-US" dirty="0" smtClean="0"/>
              <a:t> </a:t>
            </a:r>
            <a:r>
              <a:rPr lang="sr-Cyrl-CS" dirty="0" smtClean="0"/>
              <a:t>бити</a:t>
            </a:r>
            <a:r>
              <a:rPr lang="en-US" dirty="0" smtClean="0"/>
              <a:t>:</a:t>
            </a:r>
          </a:p>
          <a:p>
            <a:pPr indent="52388" fontAlgn="auto">
              <a:spcAft>
                <a:spcPts val="0"/>
              </a:spcAft>
              <a:buFont typeface="Arial" panose="020B0604020202020204" pitchFamily="34" charset="0"/>
              <a:buNone/>
              <a:tabLst>
                <a:tab pos="687388" algn="l"/>
              </a:tabLst>
              <a:defRPr/>
            </a:pPr>
            <a:r>
              <a:rPr lang="sr-Cyrl-CS" dirty="0" smtClean="0"/>
              <a:t>а</a:t>
            </a:r>
            <a:r>
              <a:rPr lang="en-US" dirty="0" smtClean="0"/>
              <a:t>) </a:t>
            </a:r>
            <a:r>
              <a:rPr lang="sr-Cyrl-CS" dirty="0" smtClean="0"/>
              <a:t>привремена</a:t>
            </a:r>
            <a:endParaRPr lang="en-US" dirty="0" smtClean="0"/>
          </a:p>
          <a:p>
            <a:pPr indent="52388" fontAlgn="auto">
              <a:spcAft>
                <a:spcPts val="0"/>
              </a:spcAft>
              <a:buFont typeface="Arial" panose="020B0604020202020204" pitchFamily="34" charset="0"/>
              <a:buNone/>
              <a:tabLst>
                <a:tab pos="687388" algn="l"/>
              </a:tabLst>
              <a:defRPr/>
            </a:pPr>
            <a:r>
              <a:rPr lang="sr-Cyrl-CS" dirty="0" smtClean="0"/>
              <a:t>б</a:t>
            </a:r>
            <a:r>
              <a:rPr lang="en-US" dirty="0" smtClean="0"/>
              <a:t>) </a:t>
            </a:r>
            <a:r>
              <a:rPr lang="sr-Cyrl-CS" dirty="0" smtClean="0"/>
              <a:t>дефинитивна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548688" cy="11430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sr-Cyrl-C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КОНЗЕРВАТИВНО</a:t>
            </a:r>
            <a:r>
              <a:rPr 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ЛЕЧЕЊЕ</a:t>
            </a:r>
            <a:r>
              <a:rPr 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Cyrl-C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имобилизација</a:t>
            </a:r>
            <a:r>
              <a:rPr 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altLang="en-US" sz="2400" smtClean="0"/>
              <a:t>Преломи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доње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вилице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са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неповољном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линијом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прелома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и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знатном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дислокацијом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фрагмената</a:t>
            </a:r>
            <a:r>
              <a:rPr lang="en-US" altLang="en-US" sz="2400" smtClean="0"/>
              <a:t>, </a:t>
            </a:r>
            <a:r>
              <a:rPr lang="sr-Cyrl-CS" altLang="en-US" sz="2400" smtClean="0"/>
              <a:t>мултифрагментарни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преломи</a:t>
            </a:r>
            <a:r>
              <a:rPr lang="en-US" altLang="en-US" sz="2400" smtClean="0"/>
              <a:t>, </a:t>
            </a:r>
            <a:r>
              <a:rPr lang="sr-Cyrl-CS" altLang="en-US" sz="2400" smtClean="0"/>
              <a:t>већина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прелома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безубих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вилица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и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преломи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са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дефектом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кости</a:t>
            </a:r>
            <a:r>
              <a:rPr lang="en-US" altLang="en-US" sz="2400" smtClean="0"/>
              <a:t>, </a:t>
            </a:r>
            <a:r>
              <a:rPr lang="sr-Cyrl-CS" altLang="en-US" sz="2400" smtClean="0"/>
              <a:t>захтевају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оперативни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приступ</a:t>
            </a:r>
            <a:r>
              <a:rPr lang="en-US" altLang="en-US" sz="2400" smtClean="0"/>
              <a:t>, </a:t>
            </a:r>
            <a:r>
              <a:rPr lang="sr-Cyrl-CS" altLang="en-US" sz="2400" smtClean="0"/>
              <a:t>хируршку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репозицију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и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имобилизацију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директном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интеросеалном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фиксацијом</a:t>
            </a:r>
            <a:endParaRPr lang="en-US" altLang="en-US" sz="2400" smtClean="0"/>
          </a:p>
          <a:p>
            <a:pPr>
              <a:lnSpc>
                <a:spcPct val="90000"/>
              </a:lnSpc>
            </a:pPr>
            <a:r>
              <a:rPr lang="sr-Cyrl-CS" altLang="en-US" sz="2400" smtClean="0"/>
              <a:t>Ово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се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данас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најчешће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обавља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жичаним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лигатурама</a:t>
            </a:r>
            <a:r>
              <a:rPr lang="en-US" altLang="en-US" sz="2400" smtClean="0"/>
              <a:t>, </a:t>
            </a:r>
            <a:r>
              <a:rPr lang="sr-Cyrl-CS" altLang="en-US" sz="2400" smtClean="0"/>
              <a:t>шрафовима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и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различитим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плочицама</a:t>
            </a:r>
            <a:endParaRPr lang="en-US" altLang="en-US" sz="2400" smtClean="0"/>
          </a:p>
        </p:txBody>
      </p:sp>
      <p:sp>
        <p:nvSpPr>
          <p:cNvPr id="41985" name="Title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ХИРУРШКО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ЛЕЧЕЊЕ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29700" name="Picture 5" descr="330v54n03-90231933fig6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2805" y="4221088"/>
            <a:ext cx="2951163" cy="2187575"/>
          </a:xfrm>
        </p:spPr>
      </p:pic>
      <p:pic>
        <p:nvPicPr>
          <p:cNvPr id="29701" name="Picture 6" descr="ANd9GcRqXPCFEyMK10D5JKSWv3HXXHUlYQuWNBXZzuLIC2w-ExjCu1--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4221088"/>
            <a:ext cx="2895600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altLang="en-US" sz="2400" dirty="0" smtClean="0"/>
              <a:t>преломи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костију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скелета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лица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вилица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јављају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у</a:t>
            </a:r>
            <a:r>
              <a:rPr lang="en-US" altLang="en-US" sz="2400" dirty="0" smtClean="0"/>
              <a:t> 8-10% </a:t>
            </a:r>
            <a:r>
              <a:rPr lang="sr-Cyrl-CS" altLang="en-US" sz="2400" dirty="0" smtClean="0"/>
              <a:t>свих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повреда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главе</a:t>
            </a:r>
            <a:endParaRPr lang="en-US" altLang="en-US" sz="2400" dirty="0" smtClean="0"/>
          </a:p>
          <a:p>
            <a:pPr>
              <a:lnSpc>
                <a:spcPct val="90000"/>
              </a:lnSpc>
            </a:pPr>
            <a:r>
              <a:rPr lang="sr-Cyrl-CS" altLang="en-US" sz="2400" dirty="0" smtClean="0"/>
              <a:t>Доња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вилица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је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најчешће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повређивана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кост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максилофацијалне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регије</a:t>
            </a:r>
            <a:r>
              <a:rPr lang="en-US" altLang="en-US" sz="2400" dirty="0" smtClean="0"/>
              <a:t> (60-70%)</a:t>
            </a:r>
          </a:p>
          <a:p>
            <a:pPr>
              <a:lnSpc>
                <a:spcPct val="90000"/>
              </a:lnSpc>
            </a:pPr>
            <a:r>
              <a:rPr lang="sr-Cyrl-CS" altLang="en-US" sz="2400" dirty="0" smtClean="0"/>
              <a:t>преломи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горње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вилице</a:t>
            </a:r>
            <a:r>
              <a:rPr lang="en-US" altLang="en-US" sz="2400" dirty="0" smtClean="0"/>
              <a:t> (15-24%)</a:t>
            </a:r>
          </a:p>
          <a:p>
            <a:pPr>
              <a:lnSpc>
                <a:spcPct val="90000"/>
              </a:lnSpc>
            </a:pPr>
            <a:r>
              <a:rPr lang="sr-Cyrl-CS" altLang="en-US" sz="2400" dirty="0" smtClean="0"/>
              <a:t>зигоматичне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кости</a:t>
            </a:r>
            <a:r>
              <a:rPr lang="en-US" altLang="en-US" sz="2400" dirty="0" smtClean="0"/>
              <a:t> (9.5-20%) </a:t>
            </a:r>
          </a:p>
          <a:p>
            <a:pPr>
              <a:lnSpc>
                <a:spcPct val="90000"/>
              </a:lnSpc>
            </a:pPr>
            <a:r>
              <a:rPr lang="sr-Cyrl-CS" altLang="en-US" sz="2400" dirty="0" smtClean="0"/>
              <a:t>Преломи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костију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средњег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масива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лица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су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све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учесталији</a:t>
            </a:r>
            <a:r>
              <a:rPr lang="en-US" altLang="en-US" sz="2400" dirty="0" smtClean="0"/>
              <a:t>, </a:t>
            </a:r>
            <a:r>
              <a:rPr lang="sr-Cyrl-CS" altLang="en-US" sz="2400" dirty="0" smtClean="0"/>
              <a:t>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обзиром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на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етиологију</a:t>
            </a:r>
            <a:r>
              <a:rPr lang="en-US" altLang="en-US" sz="2400" dirty="0" smtClean="0"/>
              <a:t> (</a:t>
            </a:r>
            <a:r>
              <a:rPr lang="sr-Cyrl-CS" altLang="en-US" sz="2400" dirty="0" smtClean="0"/>
              <a:t>саобраћај</a:t>
            </a:r>
            <a:r>
              <a:rPr lang="en-US" altLang="en-US" sz="2400" dirty="0" smtClean="0"/>
              <a:t>) </a:t>
            </a:r>
            <a:r>
              <a:rPr lang="sr-Cyrl-CS" altLang="en-US" sz="2400" dirty="0" smtClean="0"/>
              <a:t>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све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тежи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компликованији</a:t>
            </a:r>
            <a:endParaRPr lang="en-US" altLang="en-US" sz="2400" dirty="0" smtClean="0"/>
          </a:p>
          <a:p>
            <a:pPr>
              <a:lnSpc>
                <a:spcPct val="90000"/>
              </a:lnSpc>
            </a:pPr>
            <a:r>
              <a:rPr lang="sr-Cyrl-CS" altLang="en-US" sz="2400" dirty="0" smtClean="0"/>
              <a:t>Такође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треба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рећи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да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код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близу</a:t>
            </a:r>
            <a:r>
              <a:rPr lang="en-US" altLang="en-US" sz="2400" dirty="0" smtClean="0"/>
              <a:t> 50% </a:t>
            </a:r>
            <a:r>
              <a:rPr lang="sr-Cyrl-CS" altLang="en-US" sz="2400" dirty="0" smtClean="0"/>
              <a:t>повређених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преломима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горње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вилице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постоје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повреде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централног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нервног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система</a:t>
            </a:r>
            <a:endParaRPr lang="en-US" altLang="en-US" sz="2400" dirty="0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975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sr-Cyrl-CS" alt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ПОВРЕДЕ</a:t>
            </a:r>
            <a:r>
              <a:rPr lang="sr-Latn-CS" alt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ГОРЊЕ</a:t>
            </a:r>
            <a:r>
              <a:rPr lang="sr-Latn-CS" alt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ВИЛИЦЕ</a:t>
            </a:r>
            <a:endParaRPr lang="sr-Latn-CS" altLang="en-US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1600200"/>
            <a:ext cx="8501062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altLang="en-US" sz="2400" dirty="0" smtClean="0"/>
              <a:t>Етиолошки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фактори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код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прелома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костију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лица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зависе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од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тога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који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је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део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повређен</a:t>
            </a:r>
            <a:endParaRPr lang="en-US" altLang="en-US" sz="2400" dirty="0" smtClean="0"/>
          </a:p>
          <a:p>
            <a:pPr>
              <a:lnSpc>
                <a:spcPct val="90000"/>
              </a:lnSpc>
            </a:pPr>
            <a:r>
              <a:rPr lang="sr-Cyrl-CS" altLang="en-US" sz="2400" dirty="0" smtClean="0"/>
              <a:t>Тако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код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прелома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костију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средње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трећине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лица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саобраћајни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удес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је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заступљен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у</a:t>
            </a:r>
            <a:r>
              <a:rPr lang="en-US" altLang="en-US" sz="2400" dirty="0" smtClean="0"/>
              <a:t> 42% </a:t>
            </a:r>
            <a:r>
              <a:rPr lang="sr-Cyrl-CS" altLang="en-US" sz="2400" dirty="0" smtClean="0"/>
              <a:t>случајева</a:t>
            </a:r>
            <a:endParaRPr lang="en-US" altLang="en-US" sz="2400" dirty="0" smtClean="0"/>
          </a:p>
          <a:p>
            <a:pPr>
              <a:lnSpc>
                <a:spcPct val="90000"/>
              </a:lnSpc>
            </a:pPr>
            <a:r>
              <a:rPr lang="sr-Cyrl-CS" altLang="en-US" sz="2400" dirty="0" smtClean="0"/>
              <a:t>повреде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на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раду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у</a:t>
            </a:r>
            <a:r>
              <a:rPr lang="en-US" altLang="en-US" sz="2400" dirty="0" smtClean="0"/>
              <a:t> 24.8%</a:t>
            </a:r>
          </a:p>
          <a:p>
            <a:pPr>
              <a:lnSpc>
                <a:spcPct val="90000"/>
              </a:lnSpc>
            </a:pPr>
            <a:r>
              <a:rPr lang="sr-Cyrl-CS" altLang="en-US" sz="2400" dirty="0" smtClean="0"/>
              <a:t>пад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туча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по</a:t>
            </a:r>
            <a:r>
              <a:rPr lang="en-US" altLang="en-US" sz="2400" dirty="0" smtClean="0"/>
              <a:t> 10%</a:t>
            </a:r>
          </a:p>
          <a:p>
            <a:pPr>
              <a:lnSpc>
                <a:spcPct val="90000"/>
              </a:lnSpc>
            </a:pPr>
            <a:r>
              <a:rPr lang="sr-Cyrl-CS" altLang="en-US" sz="2400" dirty="0" smtClean="0"/>
              <a:t>повреде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у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спорту</a:t>
            </a:r>
            <a:r>
              <a:rPr lang="en-US" altLang="en-US" sz="2400" dirty="0" smtClean="0"/>
              <a:t> 8.7%</a:t>
            </a:r>
            <a:endParaRPr lang="sr-Latn-CS" altLang="en-US" sz="2400" dirty="0" smtClean="0"/>
          </a:p>
          <a:p>
            <a:pPr>
              <a:lnSpc>
                <a:spcPct val="90000"/>
              </a:lnSpc>
            </a:pPr>
            <a:endParaRPr lang="sr-Latn-CS" alt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2400" dirty="0" smtClean="0"/>
          </a:p>
          <a:p>
            <a:pPr>
              <a:lnSpc>
                <a:spcPct val="90000"/>
              </a:lnSpc>
            </a:pPr>
            <a:r>
              <a:rPr lang="sr-Cyrl-CS" altLang="en-US" sz="2400" dirty="0" smtClean="0"/>
              <a:t>Код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удружених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повреда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скелета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лица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вилица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саобраћај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је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као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етиолошки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фактор</a:t>
            </a:r>
            <a:r>
              <a:rPr lang="en-US" altLang="en-US" sz="2400" dirty="0" smtClean="0"/>
              <a:t>, </a:t>
            </a:r>
            <a:r>
              <a:rPr lang="sr-Cyrl-CS" altLang="en-US" sz="2400" dirty="0" smtClean="0"/>
              <a:t>заступљен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у</a:t>
            </a:r>
            <a:r>
              <a:rPr lang="en-US" altLang="en-US" sz="2400" dirty="0" smtClean="0"/>
              <a:t> 63% </a:t>
            </a:r>
            <a:r>
              <a:rPr lang="sr-Cyrl-CS" altLang="en-US" sz="2400" dirty="0" smtClean="0"/>
              <a:t>случајева</a:t>
            </a:r>
            <a:endParaRPr lang="en-US" altLang="en-US" sz="2400" dirty="0" smtClean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sr-Cyrl-CS" alt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ЕТИОЛОГИЈА</a:t>
            </a:r>
            <a:r>
              <a:rPr lang="en-US" alt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ПОВРЕДА</a:t>
            </a:r>
            <a:endParaRPr lang="en-US" altLang="en-US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2" name="Picture 5" descr="t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63" y="3214688"/>
            <a:ext cx="2543175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1. </a:t>
            </a:r>
            <a:r>
              <a:rPr lang="sr-Cyrl-CS" altLang="en-US" dirty="0" smtClean="0"/>
              <a:t>анамнеза</a:t>
            </a:r>
            <a:r>
              <a:rPr lang="en-US" altLang="en-US" dirty="0" smtClean="0"/>
              <a:t>,</a:t>
            </a:r>
          </a:p>
          <a:p>
            <a:pPr>
              <a:buFontTx/>
              <a:buNone/>
            </a:pPr>
            <a:r>
              <a:rPr lang="en-US" altLang="en-US" dirty="0" smtClean="0"/>
              <a:t>2. </a:t>
            </a:r>
            <a:r>
              <a:rPr lang="sr-Cyrl-CS" altLang="en-US" dirty="0" smtClean="0"/>
              <a:t>клинички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преглед</a:t>
            </a:r>
            <a:endParaRPr lang="en-US" altLang="en-US" dirty="0" smtClean="0"/>
          </a:p>
          <a:p>
            <a:pPr>
              <a:buFontTx/>
              <a:buNone/>
            </a:pPr>
            <a:r>
              <a:rPr lang="en-US" altLang="en-US" dirty="0" smtClean="0"/>
              <a:t>3. </a:t>
            </a:r>
            <a:r>
              <a:rPr lang="sr-Cyrl-CS" altLang="en-US" dirty="0" smtClean="0"/>
              <a:t>адекватне</a:t>
            </a:r>
            <a:r>
              <a:rPr lang="en-US" altLang="en-US" dirty="0" smtClean="0"/>
              <a:t> </a:t>
            </a:r>
            <a:r>
              <a:rPr lang="sr-Cyrl-CS" altLang="en-US" dirty="0" smtClean="0"/>
              <a:t>рендгенографије</a:t>
            </a:r>
            <a:r>
              <a:rPr lang="en-US" altLang="en-US" dirty="0" smtClean="0"/>
              <a:t>.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5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sr-Cyrl-CS" alt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ДИЈАГНОСТИКА</a:t>
            </a:r>
            <a:r>
              <a:rPr lang="en-US" alt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ПОВРЕДА</a:t>
            </a:r>
            <a:endParaRPr lang="en-US" altLang="en-US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20" name="Picture 5" descr="ANd9GcTFxWtEZmOMg8qo5YxkFEeRRb-93S1P-BlRkeWzaAAu9zRgfc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3643313"/>
            <a:ext cx="5410200" cy="282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4025" y="260350"/>
            <a:ext cx="8229600" cy="487363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ДИЈАГНОСТИКА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ПОВРЕДА</a:t>
            </a:r>
            <a:endParaRPr lang="en-US" altLang="en-US" sz="4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00063" y="1214438"/>
            <a:ext cx="8229600" cy="2590800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sr-Cyrl-CS" altLang="en-US" sz="1800" smtClean="0"/>
              <a:t>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анамнези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треба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инсистирати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детаљном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опису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начина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повређивања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али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субјективним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објективним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тегобама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пацијента</a:t>
            </a:r>
            <a:endParaRPr lang="en-US" altLang="en-US" sz="1800" smtClean="0"/>
          </a:p>
          <a:p>
            <a:pPr>
              <a:spcBef>
                <a:spcPts val="600"/>
              </a:spcBef>
            </a:pPr>
            <a:r>
              <a:rPr lang="sr-Cyrl-CS" altLang="en-US" sz="1800" smtClean="0"/>
              <a:t>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току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клиничког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прегледа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инспекцијом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палпацијом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треба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регистровати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све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симптоме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који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прате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преломе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горње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вилице</a:t>
            </a:r>
            <a:r>
              <a:rPr lang="en-US" altLang="en-US" sz="1800" smtClean="0"/>
              <a:t>: </a:t>
            </a:r>
            <a:r>
              <a:rPr lang="sr-Cyrl-CS" altLang="en-US" sz="1800" smtClean="0"/>
              <a:t>трауматски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едем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меких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ткива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средње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трећине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лица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хематом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очних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капака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екхимозе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суфузије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коњунктиве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булби</a:t>
            </a:r>
            <a:r>
              <a:rPr lang="en-US" altLang="en-US" sz="1800" smtClean="0"/>
              <a:t> (</a:t>
            </a:r>
            <a:r>
              <a:rPr lang="sr-Cyrl-CS" altLang="en-US" sz="1800" smtClean="0"/>
              <a:t>тзв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симптом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наочара</a:t>
            </a:r>
            <a:r>
              <a:rPr lang="en-US" altLang="en-US" sz="1800" smtClean="0"/>
              <a:t>), </a:t>
            </a:r>
            <a:r>
              <a:rPr lang="sr-Cyrl-CS" altLang="en-US" sz="1800" smtClean="0"/>
              <a:t>субкутани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емфизем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крвављење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из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носа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појаву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тањирастог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лица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риноликвореју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отворен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загрижај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псеудопрогенију</a:t>
            </a:r>
            <a:endParaRPr lang="en-US" altLang="en-US" sz="1800" smtClean="0"/>
          </a:p>
          <a:p>
            <a:pPr>
              <a:spcBef>
                <a:spcPts val="600"/>
              </a:spcBef>
            </a:pPr>
            <a:r>
              <a:rPr lang="sr-Cyrl-CS" altLang="en-US" sz="1800" smtClean="0"/>
              <a:t>Сигурни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знаци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прелома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горње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вилице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су</a:t>
            </a:r>
            <a:r>
              <a:rPr lang="en-US" altLang="en-US" sz="1800" smtClean="0"/>
              <a:t>: </a:t>
            </a:r>
            <a:r>
              <a:rPr lang="sr-Cyrl-CS" altLang="en-US" sz="1800" smtClean="0"/>
              <a:t>абнормална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покретљивост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дислокација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крепитација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фрагмената</a:t>
            </a:r>
            <a:endParaRPr lang="en-US" altLang="en-US" sz="1800" smtClean="0"/>
          </a:p>
        </p:txBody>
      </p:sp>
      <p:pic>
        <p:nvPicPr>
          <p:cNvPr id="10244" name="Picture 6" descr="LF20_i210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3" y="4286250"/>
            <a:ext cx="2974975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8" descr="untitled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3" y="4227513"/>
            <a:ext cx="3300412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Cyrl-CS" altLang="en-US" sz="2400" b="1" smtClean="0"/>
              <a:t>Трансверзални</a:t>
            </a:r>
            <a:r>
              <a:rPr lang="en-US" altLang="en-US" sz="2400" b="1" smtClean="0"/>
              <a:t> </a:t>
            </a:r>
            <a:r>
              <a:rPr lang="sr-Cyrl-CS" altLang="en-US" sz="2400" b="1" smtClean="0"/>
              <a:t>прелом</a:t>
            </a:r>
            <a:r>
              <a:rPr lang="en-US" altLang="en-US" sz="2400" b="1" smtClean="0"/>
              <a:t> </a:t>
            </a:r>
            <a:r>
              <a:rPr lang="sr-Cyrl-CS" altLang="en-US" sz="2400" b="1" smtClean="0"/>
              <a:t>горње</a:t>
            </a:r>
            <a:r>
              <a:rPr lang="en-US" altLang="en-US" sz="2400" b="1" smtClean="0"/>
              <a:t> </a:t>
            </a:r>
            <a:r>
              <a:rPr lang="sr-Cyrl-CS" altLang="en-US" sz="2400" b="1" smtClean="0"/>
              <a:t>вилице</a:t>
            </a:r>
            <a:r>
              <a:rPr lang="en-US" altLang="en-US" sz="2400" b="1" smtClean="0"/>
              <a:t> </a:t>
            </a:r>
            <a:r>
              <a:rPr lang="sr-Cyrl-CS" altLang="en-US" sz="2400" smtClean="0"/>
              <a:t>је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најчешћи</a:t>
            </a:r>
            <a:r>
              <a:rPr lang="en-US" altLang="en-US" sz="2400" smtClean="0"/>
              <a:t>, </a:t>
            </a:r>
            <a:r>
              <a:rPr lang="sr-Cyrl-CS" altLang="en-US" sz="2400" smtClean="0"/>
              <a:t>а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може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бити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унилатералан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и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билатерални</a:t>
            </a:r>
            <a:r>
              <a:rPr lang="en-US" altLang="en-US" sz="2400" smtClean="0"/>
              <a:t>.</a:t>
            </a:r>
          </a:p>
          <a:p>
            <a:r>
              <a:rPr lang="sr-Cyrl-CS" altLang="en-US" sz="2400" smtClean="0"/>
              <a:t>Деле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се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по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нивоу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и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току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линије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прелома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на</a:t>
            </a:r>
            <a:r>
              <a:rPr lang="en-US" altLang="en-US" sz="2400" smtClean="0"/>
              <a:t> LeFort </a:t>
            </a:r>
            <a:r>
              <a:rPr lang="sr-Latn-CS" altLang="en-US" sz="2400" smtClean="0"/>
              <a:t>I</a:t>
            </a:r>
            <a:r>
              <a:rPr lang="en-US" altLang="en-US" sz="2400" smtClean="0"/>
              <a:t>, LeFort </a:t>
            </a:r>
            <a:r>
              <a:rPr lang="sr-Latn-CS" altLang="en-US" sz="2400" smtClean="0"/>
              <a:t>II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и</a:t>
            </a:r>
            <a:r>
              <a:rPr lang="en-US" altLang="en-US" sz="2400" smtClean="0"/>
              <a:t> LeFort </a:t>
            </a:r>
            <a:r>
              <a:rPr lang="sr-Latn-CS" altLang="en-US" sz="2400" smtClean="0"/>
              <a:t>III</a:t>
            </a:r>
            <a:endParaRPr lang="en-US" altLang="en-US" sz="2400" smtClean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92125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ТРАНСВЕРЗАЛНИ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ПРЕЛОМИ</a:t>
            </a:r>
            <a:endParaRPr lang="en-US" altLang="en-US" sz="4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4" name="Picture 7" descr="00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352800"/>
            <a:ext cx="6400800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algn="ctr">
              <a:defRPr/>
            </a:pP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FORT I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500188"/>
            <a:ext cx="5205413" cy="483076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sr-Cyrl-CS" altLang="en-US" sz="1800" dirty="0" smtClean="0"/>
              <a:t>Познат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је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као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низак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субзигоматични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прелом</a:t>
            </a:r>
            <a:r>
              <a:rPr lang="en-US" altLang="en-US" sz="1800" dirty="0" smtClean="0"/>
              <a:t>; </a:t>
            </a:r>
            <a:r>
              <a:rPr lang="sr-Cyrl-CS" altLang="en-US" sz="1800" dirty="0" smtClean="0"/>
              <a:t>прате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га:</a:t>
            </a:r>
            <a:endParaRPr lang="en-US" altLang="en-US" sz="1800" dirty="0" smtClean="0"/>
          </a:p>
          <a:p>
            <a:pPr>
              <a:spcBef>
                <a:spcPts val="600"/>
              </a:spcBef>
            </a:pPr>
            <a:r>
              <a:rPr lang="sr-Cyrl-CS" altLang="en-US" sz="1800" dirty="0" smtClean="0"/>
              <a:t>повреда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горњовиличних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синуса</a:t>
            </a:r>
            <a:r>
              <a:rPr lang="en-US" altLang="en-US" sz="1800" dirty="0" smtClean="0"/>
              <a:t>, </a:t>
            </a:r>
            <a:r>
              <a:rPr lang="sr-Cyrl-CS" altLang="en-US" sz="1800" dirty="0" smtClean="0"/>
              <a:t>носних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ходника</a:t>
            </a:r>
            <a:r>
              <a:rPr lang="en-US" altLang="en-US" sz="1800" dirty="0" smtClean="0"/>
              <a:t>, </a:t>
            </a:r>
            <a:r>
              <a:rPr lang="sr-Cyrl-CS" altLang="en-US" sz="1800" dirty="0" smtClean="0"/>
              <a:t>крвављење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из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носа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функционални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поремећај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отварања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затварања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уста</a:t>
            </a:r>
            <a:endParaRPr lang="en-US" altLang="en-US" sz="1800" dirty="0" smtClean="0"/>
          </a:p>
          <a:p>
            <a:pPr>
              <a:spcBef>
                <a:spcPts val="600"/>
              </a:spcBef>
            </a:pPr>
            <a:r>
              <a:rPr lang="sr-Cyrl-CS" altLang="en-US" sz="1800" dirty="0" smtClean="0"/>
              <a:t>Прелом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укључује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тзв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дентоалвеоларни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склоп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који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може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бити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праћен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повредама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алвеоларног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гребена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зуба</a:t>
            </a:r>
            <a:endParaRPr lang="en-US" altLang="en-US" sz="1800" dirty="0" smtClean="0"/>
          </a:p>
          <a:p>
            <a:pPr>
              <a:spcBef>
                <a:spcPts val="600"/>
              </a:spcBef>
            </a:pPr>
            <a:r>
              <a:rPr lang="sr-Cyrl-CS" altLang="en-US" sz="1800" dirty="0" smtClean="0"/>
              <a:t>Линија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прелома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иде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од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латералне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ивице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апертуре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пириформис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изнад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коренова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зуба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горње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вилице</a:t>
            </a:r>
            <a:r>
              <a:rPr lang="en-US" altLang="en-US" sz="1800" dirty="0" smtClean="0"/>
              <a:t>, </a:t>
            </a:r>
            <a:r>
              <a:rPr lang="sr-Cyrl-CS" altLang="en-US" sz="1800" dirty="0" smtClean="0"/>
              <a:t>преко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максиларног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синуса</a:t>
            </a:r>
            <a:r>
              <a:rPr lang="en-US" altLang="en-US" sz="1800" dirty="0" smtClean="0"/>
              <a:t>, </a:t>
            </a:r>
            <a:r>
              <a:rPr lang="sr-Cyrl-CS" altLang="en-US" sz="1800" dirty="0" smtClean="0"/>
              <a:t>кроз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носни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ходник</a:t>
            </a:r>
            <a:r>
              <a:rPr lang="en-US" altLang="en-US" sz="1800" dirty="0" smtClean="0"/>
              <a:t>, </a:t>
            </a:r>
            <a:r>
              <a:rPr lang="sr-Cyrl-CS" altLang="en-US" sz="1800" dirty="0" smtClean="0"/>
              <a:t>све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до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птеригомаксиларне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фисуре</a:t>
            </a:r>
            <a:r>
              <a:rPr lang="en-US" altLang="en-US" sz="1800" dirty="0" smtClean="0"/>
              <a:t>, </a:t>
            </a:r>
            <a:r>
              <a:rPr lang="sr-Cyrl-CS" altLang="en-US" sz="1800" dirty="0" smtClean="0"/>
              <a:t>при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чему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је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поломљен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септум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наси</a:t>
            </a:r>
            <a:endParaRPr lang="en-US" altLang="en-US" sz="1800" dirty="0" smtClean="0"/>
          </a:p>
          <a:p>
            <a:pPr>
              <a:lnSpc>
                <a:spcPct val="90000"/>
              </a:lnSpc>
            </a:pPr>
            <a:endParaRPr lang="en-US" altLang="en-US" sz="1800" dirty="0" smtClean="0"/>
          </a:p>
        </p:txBody>
      </p:sp>
      <p:pic>
        <p:nvPicPr>
          <p:cNvPr id="17412" name="Picture 6" descr="LF10_i300a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3375" y="2428875"/>
            <a:ext cx="373062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n-US" alt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FORT I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75" y="1143000"/>
            <a:ext cx="8543925" cy="33528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sr-Cyrl-CS" altLang="en-US" sz="1800" smtClean="0"/>
              <a:t>Клинички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знаци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довољно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јасни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открију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инспекцијом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палпацијом</a:t>
            </a:r>
            <a:endParaRPr lang="en-US" altLang="en-US" sz="1800" smtClean="0"/>
          </a:p>
          <a:p>
            <a:pPr>
              <a:lnSpc>
                <a:spcPct val="80000"/>
              </a:lnSpc>
            </a:pPr>
            <a:r>
              <a:rPr lang="sr-Cyrl-CS" altLang="en-US" sz="1800" smtClean="0"/>
              <a:t>Поред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отока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лица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крвних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подлива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горње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усне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обично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налазе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повреде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коже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виду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контузија</a:t>
            </a:r>
            <a:endParaRPr lang="en-US" altLang="en-US" sz="1800" smtClean="0"/>
          </a:p>
          <a:p>
            <a:pPr>
              <a:lnSpc>
                <a:spcPct val="80000"/>
              </a:lnSpc>
            </a:pPr>
            <a:r>
              <a:rPr lang="sr-Cyrl-CS" altLang="en-US" sz="1800" smtClean="0"/>
              <a:t>Због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карактеристичног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западања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денто</a:t>
            </a:r>
            <a:r>
              <a:rPr lang="en-US" altLang="en-US" sz="1800" smtClean="0"/>
              <a:t>-</a:t>
            </a:r>
            <a:r>
              <a:rPr lang="sr-Cyrl-CS" altLang="en-US" sz="1800" smtClean="0"/>
              <a:t>алвеоларног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склопа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назад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доле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постојања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тоталне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апертогнатије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стиче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лажни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утисак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издужености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средње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трећине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лица</a:t>
            </a:r>
            <a:r>
              <a:rPr lang="en-US" altLang="en-US" sz="1800" smtClean="0"/>
              <a:t>.</a:t>
            </a:r>
          </a:p>
          <a:p>
            <a:pPr>
              <a:lnSpc>
                <a:spcPct val="80000"/>
              </a:lnSpc>
            </a:pP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поред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отока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горње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усне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она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изгледа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као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је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повучена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према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назад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те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стиче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утисак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псеудопрогеније</a:t>
            </a:r>
            <a:endParaRPr lang="en-US" altLang="en-US" sz="1800" smtClean="0"/>
          </a:p>
          <a:p>
            <a:pPr>
              <a:lnSpc>
                <a:spcPct val="80000"/>
              </a:lnSpc>
            </a:pPr>
            <a:r>
              <a:rPr lang="sr-Cyrl-CS" altLang="en-US" sz="1800" smtClean="0"/>
              <a:t>Покушај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затварања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вилица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открива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поремећај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оклузије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виду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тотално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отвореног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загрижаја</a:t>
            </a:r>
            <a:endParaRPr lang="en-US" altLang="en-US" sz="1800" smtClean="0"/>
          </a:p>
          <a:p>
            <a:pPr>
              <a:lnSpc>
                <a:spcPct val="80000"/>
              </a:lnSpc>
            </a:pPr>
            <a:r>
              <a:rPr lang="sr-Cyrl-CS" altLang="en-US" sz="1800" smtClean="0"/>
              <a:t>Палпаторно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предњи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зуби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обухваћени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прстима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покрећу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заједно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алвеоларним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гребеном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тврдим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непцом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па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има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утисак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помера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као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тањир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који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држе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мање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коштане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споне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или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само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слузокожа</a:t>
            </a:r>
            <a:endParaRPr lang="en-US" altLang="en-US" sz="1800" smtClean="0"/>
          </a:p>
          <a:p>
            <a:pPr>
              <a:lnSpc>
                <a:spcPct val="80000"/>
              </a:lnSpc>
            </a:pPr>
            <a:endParaRPr lang="en-US" altLang="en-US" sz="1800" smtClean="0"/>
          </a:p>
        </p:txBody>
      </p:sp>
      <p:pic>
        <p:nvPicPr>
          <p:cNvPr id="18436" name="Picture 5" descr="6814W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4500563"/>
            <a:ext cx="2243138" cy="1985962"/>
          </a:xfrm>
          <a:noFill/>
        </p:spPr>
      </p:pic>
      <p:pic>
        <p:nvPicPr>
          <p:cNvPr id="18437" name="Picture 7" descr="JClinImagingSci_2012_2_1_28_96543_u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63" y="4500563"/>
            <a:ext cx="2628900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142875" y="1500188"/>
            <a:ext cx="5072063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Cyrl-CS" altLang="en-US" sz="1800" dirty="0" smtClean="0"/>
              <a:t>Доња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вилица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је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најистуренија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једина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покретна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кост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скелета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лица</a:t>
            </a:r>
            <a:r>
              <a:rPr lang="en-US" altLang="en-US" sz="1800" dirty="0" smtClean="0"/>
              <a:t>, </a:t>
            </a:r>
            <a:r>
              <a:rPr lang="sr-Cyrl-CS" altLang="en-US" sz="1800" dirty="0" smtClean="0"/>
              <a:t>због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чега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је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највише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изложена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повређивању</a:t>
            </a:r>
            <a:endParaRPr lang="en-US" altLang="en-US" sz="1800" dirty="0" smtClean="0"/>
          </a:p>
          <a:p>
            <a:pPr>
              <a:lnSpc>
                <a:spcPct val="90000"/>
              </a:lnSpc>
            </a:pPr>
            <a:r>
              <a:rPr lang="sr-Cyrl-CS" altLang="en-US" sz="1800" dirty="0" smtClean="0"/>
              <a:t>После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носних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костију</a:t>
            </a:r>
            <a:r>
              <a:rPr lang="en-US" altLang="en-US" sz="1800" dirty="0" smtClean="0"/>
              <a:t>, </a:t>
            </a:r>
            <a:r>
              <a:rPr lang="sr-Cyrl-CS" altLang="en-US" sz="1800" dirty="0" smtClean="0"/>
              <a:t>најчешће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је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повређивана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кост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максилофацијалне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регије</a:t>
            </a:r>
            <a:r>
              <a:rPr lang="en-US" altLang="en-US" sz="1800" dirty="0" smtClean="0"/>
              <a:t>, </a:t>
            </a:r>
            <a:r>
              <a:rPr lang="sr-Cyrl-CS" altLang="en-US" sz="1800" dirty="0" smtClean="0"/>
              <a:t>па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спада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међу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десет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најчешче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преломљених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костију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људског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организма</a:t>
            </a:r>
            <a:endParaRPr lang="en-US" altLang="en-US" sz="1800" dirty="0" smtClean="0"/>
          </a:p>
          <a:p>
            <a:pPr>
              <a:lnSpc>
                <a:spcPct val="90000"/>
              </a:lnSpc>
            </a:pPr>
            <a:r>
              <a:rPr lang="sr-Cyrl-CS" altLang="en-US" sz="1800" dirty="0" smtClean="0"/>
              <a:t>Преломи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доње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вилице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осталих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костију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лица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вилица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често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су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удружени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са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повредама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ЦНС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или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се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јављају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у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оквиру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политрауме</a:t>
            </a:r>
            <a:endParaRPr lang="en-US" altLang="en-US" sz="1800" dirty="0" smtClean="0"/>
          </a:p>
          <a:p>
            <a:pPr>
              <a:lnSpc>
                <a:spcPct val="90000"/>
              </a:lnSpc>
            </a:pPr>
            <a:r>
              <a:rPr lang="sr-Cyrl-CS" altLang="en-US" sz="1800" dirty="0" smtClean="0"/>
              <a:t>Последњих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деценија</a:t>
            </a:r>
            <a:r>
              <a:rPr lang="en-US" altLang="en-US" sz="1800" dirty="0" smtClean="0"/>
              <a:t>, </a:t>
            </a:r>
            <a:r>
              <a:rPr lang="sr-Cyrl-CS" altLang="en-US" sz="1800" dirty="0" smtClean="0"/>
              <a:t>према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подацима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већине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аутора</a:t>
            </a:r>
            <a:r>
              <a:rPr lang="en-US" altLang="en-US" sz="1800" dirty="0" smtClean="0"/>
              <a:t>, </a:t>
            </a:r>
            <a:r>
              <a:rPr lang="sr-Cyrl-CS" altLang="en-US" sz="1800" dirty="0" smtClean="0"/>
              <a:t>повреде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костију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лица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и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вилица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се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јављају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у</a:t>
            </a:r>
            <a:r>
              <a:rPr lang="en-US" altLang="en-US" sz="1800" dirty="0" smtClean="0"/>
              <a:t> </a:t>
            </a:r>
            <a:r>
              <a:rPr lang="en-US" altLang="en-US" sz="1800" b="1" dirty="0" smtClean="0"/>
              <a:t>8-10%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свих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повреда</a:t>
            </a:r>
            <a:r>
              <a:rPr lang="en-US" altLang="en-US" sz="1800" dirty="0" smtClean="0"/>
              <a:t> </a:t>
            </a:r>
            <a:r>
              <a:rPr lang="sr-Cyrl-CS" altLang="en-US" sz="1800" dirty="0" smtClean="0"/>
              <a:t>главе</a:t>
            </a:r>
            <a:endParaRPr lang="en-US" altLang="en-US" sz="18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altLang="en-US" sz="1800" dirty="0" smtClean="0"/>
          </a:p>
          <a:p>
            <a:pPr>
              <a:lnSpc>
                <a:spcPct val="90000"/>
              </a:lnSpc>
            </a:pPr>
            <a:endParaRPr lang="en-US" altLang="en-US" sz="1800" dirty="0" smtClean="0"/>
          </a:p>
        </p:txBody>
      </p:sp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128588" y="33338"/>
            <a:ext cx="8578850" cy="1143000"/>
          </a:xfrm>
        </p:spPr>
        <p:txBody>
          <a:bodyPr/>
          <a:lstStyle/>
          <a:p>
            <a:pPr algn="ctr">
              <a:defRPr/>
            </a:pP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ПРЕЛОМИ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ДОЊЕ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ВИЛИЦЕ</a:t>
            </a:r>
            <a:endParaRPr lang="en-US" altLang="en-US" sz="4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6" name="Picture 7" descr="image0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2071688"/>
            <a:ext cx="3714750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5138" y="-3810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n-US" alt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FORT II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75" y="1214438"/>
            <a:ext cx="4857750" cy="5286375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sr-Cyrl-CS" altLang="en-US" sz="1800" smtClean="0"/>
              <a:t>овај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облик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прелома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је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познат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као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високи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субзигоматични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или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пирамидални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прелом</a:t>
            </a:r>
            <a:endParaRPr lang="en-US" altLang="en-US" sz="1800" smtClean="0"/>
          </a:p>
          <a:p>
            <a:pPr>
              <a:spcBef>
                <a:spcPts val="600"/>
              </a:spcBef>
            </a:pPr>
            <a:r>
              <a:rPr lang="sr-Cyrl-CS" altLang="en-US" sz="1800" smtClean="0"/>
              <a:t>Карактерише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захватањем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већег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броја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костију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средњег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масива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лица</a:t>
            </a:r>
            <a:endParaRPr lang="en-US" altLang="en-US" sz="1800" smtClean="0"/>
          </a:p>
          <a:p>
            <a:pPr>
              <a:spcBef>
                <a:spcPts val="600"/>
              </a:spcBef>
            </a:pPr>
            <a:r>
              <a:rPr lang="sr-Cyrl-CS" altLang="en-US" sz="1800" smtClean="0"/>
              <a:t>Поред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горње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вилице</a:t>
            </a:r>
            <a:r>
              <a:rPr lang="en-US" altLang="en-US" sz="1800" smtClean="0"/>
              <a:t>,</a:t>
            </a:r>
            <a:r>
              <a:rPr lang="sr-Cyrl-CS" altLang="en-US" sz="1800" smtClean="0"/>
              <a:t>повређене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палатинална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сфеноидална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носне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етмоидална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често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лакрималне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кости</a:t>
            </a:r>
            <a:endParaRPr lang="en-US" altLang="en-US" sz="1800" smtClean="0"/>
          </a:p>
          <a:p>
            <a:pPr>
              <a:spcBef>
                <a:spcPts val="600"/>
              </a:spcBef>
            </a:pPr>
            <a:r>
              <a:rPr lang="sr-Cyrl-CS" altLang="en-US" sz="1800" smtClean="0"/>
              <a:t>Линија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прелома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иде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преко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корена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носа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етмоидалне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кости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унутрашњом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страном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орбите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преко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инфраорбиталне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ивице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испод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зигоматикомаксиларне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сутуре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ка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птеригоидним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наставцима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које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ломи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њиховој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средњој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трећини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затим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линија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прелома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иде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према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напред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кроз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латералне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стране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носне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шупљине</a:t>
            </a:r>
            <a:r>
              <a:rPr lang="en-US" altLang="en-US" sz="1800" smtClean="0"/>
              <a:t>.</a:t>
            </a:r>
          </a:p>
        </p:txBody>
      </p:sp>
      <p:pic>
        <p:nvPicPr>
          <p:cNvPr id="19460" name="Picture 7" descr="LF20_i100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7450" y="2500313"/>
            <a:ext cx="3689350" cy="306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214313" y="1285875"/>
            <a:ext cx="8686800" cy="51435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sr-Cyrl-CS" altLang="en-US" sz="2000" smtClean="0"/>
              <a:t>Палпаторно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одломљени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део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испод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линије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прелома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помера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заједно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зубима</a:t>
            </a:r>
            <a:endParaRPr lang="en-US" altLang="en-US" sz="2000" smtClean="0"/>
          </a:p>
          <a:p>
            <a:pPr>
              <a:spcBef>
                <a:spcPts val="600"/>
              </a:spcBef>
            </a:pPr>
            <a:r>
              <a:rPr lang="sr-Cyrl-CS" altLang="en-US" sz="2000" smtClean="0"/>
              <a:t>Због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померања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преломљеног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дела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према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назад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наниже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постоји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отворен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загрижај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издужење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средње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трећине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лица</a:t>
            </a:r>
            <a:r>
              <a:rPr lang="en-US" altLang="en-US" sz="2000" smtClean="0"/>
              <a:t>.</a:t>
            </a:r>
          </a:p>
          <a:p>
            <a:pPr>
              <a:spcBef>
                <a:spcPts val="600"/>
              </a:spcBef>
            </a:pPr>
            <a:r>
              <a:rPr lang="sr-Cyrl-CS" altLang="en-US" sz="2000" smtClean="0"/>
              <a:t>Треба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обратити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пажњу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покушају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затварања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вилица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долази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померања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подизања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средње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трећине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лица</a:t>
            </a:r>
            <a:r>
              <a:rPr lang="en-US" altLang="en-US" sz="2000" smtClean="0"/>
              <a:t>.</a:t>
            </a:r>
          </a:p>
          <a:p>
            <a:pPr>
              <a:spcBef>
                <a:spcPts val="600"/>
              </a:spcBef>
            </a:pPr>
            <a:r>
              <a:rPr lang="sr-Cyrl-CS" altLang="en-US" sz="2000" smtClean="0"/>
              <a:t>Бимануелном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палпацијом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установљена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абнормална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покретљивост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горње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вилице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евентуалне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крепитације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потврђују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прелом</a:t>
            </a:r>
            <a:r>
              <a:rPr lang="en-US" altLang="en-US" sz="2000" smtClean="0"/>
              <a:t>.</a:t>
            </a:r>
          </a:p>
          <a:p>
            <a:pPr>
              <a:spcBef>
                <a:spcPts val="600"/>
              </a:spcBef>
            </a:pPr>
            <a:r>
              <a:rPr lang="sr-Cyrl-CS" altLang="en-US" sz="2000" smtClean="0"/>
              <a:t>Палпаторно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пределу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доње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очне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ивице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зигоматико</a:t>
            </a:r>
            <a:r>
              <a:rPr lang="en-US" altLang="en-US" sz="2000" smtClean="0"/>
              <a:t>-</a:t>
            </a:r>
            <a:r>
              <a:rPr lang="sr-Cyrl-CS" altLang="en-US" sz="2000" smtClean="0"/>
              <a:t>алвеоларног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гребена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често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може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наћи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мањи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или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већи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коштани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степеник</a:t>
            </a:r>
            <a:r>
              <a:rPr lang="en-US" altLang="en-US" sz="2000" smtClean="0"/>
              <a:t>.</a:t>
            </a:r>
          </a:p>
          <a:p>
            <a:pPr>
              <a:spcBef>
                <a:spcPts val="600"/>
              </a:spcBef>
            </a:pPr>
            <a:r>
              <a:rPr lang="sr-Cyrl-CS" altLang="en-US" sz="2000" smtClean="0"/>
              <a:t>Трауматски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едем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дифузни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хематоми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средње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трећине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лица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као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крвављења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из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носа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обично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знатно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више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изражени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него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код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претходног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типа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прелома</a:t>
            </a:r>
            <a:r>
              <a:rPr lang="en-US" altLang="en-US" sz="2000" smtClean="0"/>
              <a:t>. </a:t>
            </a:r>
          </a:p>
          <a:p>
            <a:pPr>
              <a:spcBef>
                <a:spcPts val="600"/>
              </a:spcBef>
            </a:pPr>
            <a:r>
              <a:rPr lang="sr-Cyrl-CS" altLang="en-US" sz="2000" smtClean="0"/>
              <a:t>Поремећаји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сензибилитета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</a:t>
            </a:r>
            <a:r>
              <a:rPr lang="en-US" altLang="en-US" sz="2000" smtClean="0"/>
              <a:t>. </a:t>
            </a:r>
            <a:r>
              <a:rPr lang="sr-Cyrl-CS" altLang="en-US" sz="2000" smtClean="0"/>
              <a:t>инфраорбиталиса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такође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могу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појавити</a:t>
            </a:r>
            <a:endParaRPr lang="en-US" altLang="en-US" sz="2000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n-US" alt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FORT II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23825"/>
            <a:ext cx="8229600" cy="792163"/>
          </a:xfrm>
        </p:spPr>
        <p:txBody>
          <a:bodyPr/>
          <a:lstStyle/>
          <a:p>
            <a:pPr algn="ctr">
              <a:defRPr/>
            </a:pPr>
            <a:r>
              <a:rPr lang="en-US" alt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FORT III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066800"/>
            <a:ext cx="6276975" cy="55626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sr-Cyrl-CS" altLang="en-US" sz="1600" dirty="0" smtClean="0"/>
              <a:t>Познат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је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као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супразигоматчни</a:t>
            </a:r>
            <a:r>
              <a:rPr lang="en-US" altLang="en-US" sz="1600" dirty="0" smtClean="0"/>
              <a:t>, </a:t>
            </a:r>
            <a:r>
              <a:rPr lang="sr-Cyrl-CS" altLang="en-US" sz="1600" dirty="0" smtClean="0"/>
              <a:t>јер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су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овде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укључене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повредом</a:t>
            </a:r>
            <a:r>
              <a:rPr lang="en-US" altLang="en-US" sz="1600" dirty="0" smtClean="0"/>
              <a:t>  </a:t>
            </a:r>
            <a:r>
              <a:rPr lang="sr-Cyrl-CS" altLang="en-US" sz="1600" dirty="0" smtClean="0"/>
              <a:t>зигоматична</a:t>
            </a:r>
            <a:r>
              <a:rPr lang="en-US" altLang="en-US" sz="1600" dirty="0" smtClean="0"/>
              <a:t>, </a:t>
            </a:r>
            <a:r>
              <a:rPr lang="sr-Cyrl-CS" altLang="en-US" sz="1600" dirty="0" smtClean="0"/>
              <a:t>темпорална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фронтална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кост</a:t>
            </a:r>
            <a:endParaRPr lang="en-US" altLang="en-US" sz="1600" dirty="0" smtClean="0"/>
          </a:p>
          <a:p>
            <a:pPr>
              <a:spcBef>
                <a:spcPts val="600"/>
              </a:spcBef>
            </a:pPr>
            <a:r>
              <a:rPr lang="sr-Cyrl-CS" altLang="en-US" sz="1600" dirty="0" smtClean="0"/>
              <a:t>Такодђе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постоји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коминуција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етмоидалне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кости</a:t>
            </a:r>
            <a:endParaRPr lang="en-US" altLang="en-US" sz="1600" dirty="0" smtClean="0"/>
          </a:p>
          <a:p>
            <a:pPr>
              <a:spcBef>
                <a:spcPts val="600"/>
              </a:spcBef>
            </a:pPr>
            <a:r>
              <a:rPr lang="sr-Cyrl-CS" altLang="en-US" sz="1600" dirty="0" smtClean="0"/>
              <a:t>Линија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прелома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иде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преко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обе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назалне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кости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у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корену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носа</a:t>
            </a:r>
            <a:r>
              <a:rPr lang="en-US" altLang="en-US" sz="1600" dirty="0" smtClean="0"/>
              <a:t>, </a:t>
            </a:r>
            <a:r>
              <a:rPr lang="sr-Cyrl-CS" altLang="en-US" sz="1600" dirty="0" smtClean="0"/>
              <a:t>ка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фронтоназалним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зигоматико</a:t>
            </a:r>
            <a:r>
              <a:rPr lang="en-US" altLang="en-US" sz="1600" dirty="0" smtClean="0"/>
              <a:t>-</a:t>
            </a:r>
            <a:r>
              <a:rPr lang="sr-Cyrl-CS" altLang="en-US" sz="1600" dirty="0" smtClean="0"/>
              <a:t>фронталним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сутурама</a:t>
            </a:r>
            <a:r>
              <a:rPr lang="en-US" altLang="en-US" sz="1600" dirty="0" smtClean="0"/>
              <a:t>, </a:t>
            </a:r>
            <a:r>
              <a:rPr lang="sr-Cyrl-CS" altLang="en-US" sz="1600" dirty="0" smtClean="0"/>
              <a:t>захватајући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лакрималну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кост</a:t>
            </a:r>
            <a:r>
              <a:rPr lang="en-US" altLang="en-US" sz="1600" dirty="0" smtClean="0"/>
              <a:t>, </a:t>
            </a:r>
            <a:r>
              <a:rPr lang="sr-Cyrl-CS" altLang="en-US" sz="1600" dirty="0" smtClean="0"/>
              <a:t>ламину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орбиталис</a:t>
            </a:r>
            <a:r>
              <a:rPr lang="en-US" altLang="en-US" sz="1600" dirty="0" smtClean="0"/>
              <a:t>  </a:t>
            </a:r>
            <a:r>
              <a:rPr lang="sr-Cyrl-CS" altLang="en-US" sz="1600" dirty="0" smtClean="0"/>
              <a:t>етмоидалне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кости</a:t>
            </a:r>
            <a:r>
              <a:rPr lang="en-US" altLang="en-US" sz="1600" dirty="0" smtClean="0"/>
              <a:t>; </a:t>
            </a:r>
            <a:r>
              <a:rPr lang="sr-Cyrl-CS" altLang="en-US" sz="1600" dirty="0" smtClean="0"/>
              <a:t>затим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ка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унутрашњем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углу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фисуре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орбиталис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инфериор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одатле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наставља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ка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птеригомаксиларној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фисури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ломи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птеригоидне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наставке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при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бази</a:t>
            </a:r>
            <a:r>
              <a:rPr lang="en-US" altLang="en-US" sz="1600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sr-Cyrl-CS" altLang="en-US" sz="1600" dirty="0" smtClean="0"/>
              <a:t>Од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латералног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дела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доње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очне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пукотине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иде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још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једна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линија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прелома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преко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латералног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зида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орбите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ка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зигоматико</a:t>
            </a:r>
            <a:r>
              <a:rPr lang="en-US" altLang="en-US" sz="1600" dirty="0" smtClean="0"/>
              <a:t>-</a:t>
            </a:r>
            <a:r>
              <a:rPr lang="sr-Cyrl-CS" altLang="en-US" sz="1600" dirty="0" smtClean="0"/>
              <a:t>фронталној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сутури</a:t>
            </a:r>
            <a:r>
              <a:rPr lang="en-US" altLang="en-US" sz="1600" dirty="0" smtClean="0"/>
              <a:t>, </a:t>
            </a:r>
            <a:r>
              <a:rPr lang="sr-Cyrl-CS" altLang="en-US" sz="1600" dirty="0" smtClean="0"/>
              <a:t>затим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назад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преко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темпоралне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кости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ка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птеригомаксиларној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фисури</a:t>
            </a:r>
            <a:r>
              <a:rPr lang="en-US" altLang="en-US" sz="1600" dirty="0" smtClean="0"/>
              <a:t>, </a:t>
            </a:r>
            <a:r>
              <a:rPr lang="sr-Cyrl-CS" altLang="en-US" sz="1600" dirty="0" smtClean="0"/>
              <a:t>где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се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спаја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са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првом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линијом</a:t>
            </a:r>
            <a:endParaRPr lang="en-US" altLang="en-US" sz="1600" dirty="0" smtClean="0"/>
          </a:p>
          <a:p>
            <a:pPr>
              <a:spcBef>
                <a:spcPts val="600"/>
              </a:spcBef>
            </a:pPr>
            <a:r>
              <a:rPr lang="sr-Cyrl-CS" altLang="en-US" sz="1600" dirty="0" smtClean="0"/>
              <a:t>Пошто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је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цео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средњи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део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лица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одвојен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од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базе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лобање</a:t>
            </a:r>
            <a:r>
              <a:rPr lang="en-US" altLang="en-US" sz="1600" dirty="0" smtClean="0"/>
              <a:t>, </a:t>
            </a:r>
            <a:r>
              <a:rPr lang="sr-Cyrl-CS" altLang="en-US" sz="1600" dirty="0" smtClean="0"/>
              <a:t>максила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је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дислоцирана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најчешће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назад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надоле</a:t>
            </a:r>
            <a:r>
              <a:rPr lang="en-US" altLang="en-US" sz="1600" dirty="0" smtClean="0"/>
              <a:t>, </a:t>
            </a:r>
            <a:r>
              <a:rPr lang="sr-Cyrl-CS" altLang="en-US" sz="1600" dirty="0" smtClean="0"/>
              <a:t>тако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да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постоји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тотално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отворен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загрижај</a:t>
            </a:r>
            <a:endParaRPr lang="en-US" altLang="en-US" sz="1600" dirty="0" smtClean="0"/>
          </a:p>
          <a:p>
            <a:pPr>
              <a:spcBef>
                <a:spcPts val="600"/>
              </a:spcBef>
            </a:pPr>
            <a:r>
              <a:rPr lang="sr-Cyrl-CS" altLang="en-US" sz="1600" dirty="0" smtClean="0"/>
              <a:t>Код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ове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врсте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прелома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често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може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бити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захваћена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ламина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криброса</a:t>
            </a:r>
            <a:r>
              <a:rPr lang="en-US" altLang="en-US" sz="1600" dirty="0" smtClean="0"/>
              <a:t>, </a:t>
            </a:r>
            <a:r>
              <a:rPr lang="sr-Cyrl-CS" altLang="en-US" sz="1600" dirty="0" smtClean="0"/>
              <a:t>што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значи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да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истовремено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постоји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и фрактура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базе</a:t>
            </a:r>
            <a:r>
              <a:rPr lang="en-US" altLang="en-US" sz="1600" dirty="0" smtClean="0"/>
              <a:t> </a:t>
            </a:r>
            <a:r>
              <a:rPr lang="sr-Cyrl-CS" altLang="en-US" sz="1600" dirty="0" smtClean="0"/>
              <a:t>лобање</a:t>
            </a:r>
            <a:r>
              <a:rPr lang="en-US" altLang="en-US" sz="1600" dirty="0" smtClean="0"/>
              <a:t>.</a:t>
            </a:r>
          </a:p>
        </p:txBody>
      </p:sp>
      <p:pic>
        <p:nvPicPr>
          <p:cNvPr id="21508" name="Picture 7" descr="LeFort3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2238" y="2000250"/>
            <a:ext cx="2671762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1613"/>
            <a:ext cx="8229600" cy="715962"/>
          </a:xfrm>
        </p:spPr>
        <p:txBody>
          <a:bodyPr/>
          <a:lstStyle/>
          <a:p>
            <a:pPr algn="ctr">
              <a:defRPr/>
            </a:pP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FORT III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143000"/>
            <a:ext cx="8548688" cy="3276600"/>
          </a:xfrm>
        </p:spPr>
        <p:txBody>
          <a:bodyPr>
            <a:normAutofit lnSpcReduction="10000"/>
          </a:bodyPr>
          <a:lstStyle/>
          <a:p>
            <a:r>
              <a:rPr lang="sr-Cyrl-CS" altLang="en-US" sz="1800" smtClean="0"/>
              <a:t>Клинички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локалном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статусу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срећемо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типичне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знаке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ову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врсту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прелома</a:t>
            </a:r>
            <a:r>
              <a:rPr lang="en-US" altLang="en-US" sz="1800" smtClean="0"/>
              <a:t>: </a:t>
            </a:r>
            <a:r>
              <a:rPr lang="sr-Cyrl-CS" altLang="en-US" sz="1800" smtClean="0"/>
              <a:t>крвављење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из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носа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јако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изражене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крвне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подливе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оток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меких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ткива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средње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трећине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лица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хематоме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очних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капака</a:t>
            </a:r>
            <a:r>
              <a:rPr lang="en-US" altLang="en-US" sz="1800" smtClean="0"/>
              <a:t> (</a:t>
            </a:r>
            <a:r>
              <a:rPr lang="sr-Cyrl-CS" altLang="en-US" sz="1800" smtClean="0"/>
              <a:t>симптом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наочара</a:t>
            </a:r>
            <a:r>
              <a:rPr lang="en-US" altLang="en-US" sz="1800" smtClean="0"/>
              <a:t>). </a:t>
            </a:r>
          </a:p>
          <a:p>
            <a:r>
              <a:rPr lang="sr-Cyrl-CS" altLang="en-US" sz="1800" smtClean="0"/>
              <a:t>Чест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је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телекантус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затим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тањирасти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профил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дишфејс</a:t>
            </a:r>
            <a:r>
              <a:rPr lang="en-US" altLang="en-US" sz="1800" smtClean="0"/>
              <a:t> (</a:t>
            </a:r>
            <a:r>
              <a:rPr lang="en-US" altLang="en-US" sz="1800" i="1" smtClean="0"/>
              <a:t>dish face</a:t>
            </a:r>
            <a:r>
              <a:rPr lang="en-US" altLang="en-US" sz="1800" smtClean="0"/>
              <a:t>), </a:t>
            </a:r>
            <a:r>
              <a:rPr lang="sr-Cyrl-CS" altLang="en-US" sz="1800" smtClean="0"/>
              <a:t>издужену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средњу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трећину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лица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друго</a:t>
            </a:r>
            <a:endParaRPr lang="en-US" altLang="en-US" sz="1800" smtClean="0"/>
          </a:p>
          <a:p>
            <a:r>
              <a:rPr lang="sr-Cyrl-CS" altLang="en-US" sz="1800" smtClean="0"/>
              <a:t>Анамнестичким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клиничким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прегледом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треба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потврдити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или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исључити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постојање</a:t>
            </a:r>
            <a:r>
              <a:rPr lang="en-US" altLang="en-US" sz="1800" smtClean="0"/>
              <a:t> </a:t>
            </a:r>
            <a:r>
              <a:rPr lang="en-US" altLang="en-US" sz="1800" i="1" smtClean="0"/>
              <a:t>rhinoliquorrhoe.</a:t>
            </a:r>
          </a:p>
          <a:p>
            <a:r>
              <a:rPr lang="sr-Cyrl-CS" altLang="en-US" sz="1800" smtClean="0"/>
              <a:t>Палпаторно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посебно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код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обостраних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прелома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постоји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често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изражена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абнормална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покретљивост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читавог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зигоматико</a:t>
            </a:r>
            <a:r>
              <a:rPr lang="en-US" altLang="en-US" sz="1800" smtClean="0"/>
              <a:t>-</a:t>
            </a:r>
            <a:r>
              <a:rPr lang="sr-Cyrl-CS" altLang="en-US" sz="1800" smtClean="0"/>
              <a:t>максиларног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комплекса</a:t>
            </a:r>
            <a:endParaRPr lang="en-US" altLang="en-US" sz="1800" smtClean="0"/>
          </a:p>
          <a:p>
            <a:r>
              <a:rPr lang="sr-Cyrl-CS" altLang="en-US" sz="1800" smtClean="0"/>
              <a:t>Треба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нагласити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је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ова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врста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прелома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често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удружена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повредама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базе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лобање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централног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нервног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система</a:t>
            </a:r>
            <a:endParaRPr lang="en-US" altLang="en-US" sz="1800" smtClean="0"/>
          </a:p>
        </p:txBody>
      </p:sp>
      <p:pic>
        <p:nvPicPr>
          <p:cNvPr id="22532" name="Picture 6" descr="image0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25" y="4429125"/>
            <a:ext cx="3529013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285875"/>
            <a:ext cx="8229600" cy="49530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sr-Cyrl-CS" altLang="en-US" sz="2000" smtClean="0"/>
              <a:t>Конзервативна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терапија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репозиција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погодне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случајевима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када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постоји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дислокација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фрагмената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коштаног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скелета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горње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вилице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или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пак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уколико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постојећа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дислокација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може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кориговати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постизањем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коректне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тј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нормалне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оклузије</a:t>
            </a:r>
            <a:endParaRPr lang="en-US" altLang="en-US" sz="2000" smtClean="0"/>
          </a:p>
          <a:p>
            <a:pPr>
              <a:spcBef>
                <a:spcPts val="1200"/>
              </a:spcBef>
            </a:pPr>
            <a:r>
              <a:rPr lang="sr-Cyrl-CS" altLang="en-US" sz="2000" smtClean="0"/>
              <a:t>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таквим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случајевима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постојеће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зубе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горње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доње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вилице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постављају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металне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или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акрилатне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шине</a:t>
            </a:r>
            <a:r>
              <a:rPr lang="en-US" altLang="en-US" sz="2000" smtClean="0"/>
              <a:t> (</a:t>
            </a:r>
            <a:r>
              <a:rPr lang="sr-Cyrl-CS" altLang="en-US" sz="2000" smtClean="0"/>
              <a:t>сплинтови</a:t>
            </a:r>
            <a:r>
              <a:rPr lang="en-US" altLang="en-US" sz="2000" smtClean="0"/>
              <a:t>), </a:t>
            </a:r>
            <a:r>
              <a:rPr lang="sr-Cyrl-CS" altLang="en-US" sz="2000" smtClean="0"/>
              <a:t>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потом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изврши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мануелна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или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знатно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чешће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репозиција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гумицама</a:t>
            </a:r>
            <a:r>
              <a:rPr lang="en-US" altLang="en-US" sz="2000" smtClean="0"/>
              <a:t> (</a:t>
            </a:r>
            <a:r>
              <a:rPr lang="sr-Cyrl-CS" altLang="en-US" sz="2000" smtClean="0"/>
              <a:t>еластична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међувилична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вуча</a:t>
            </a:r>
            <a:r>
              <a:rPr lang="en-US" altLang="en-US" sz="2000" smtClean="0"/>
              <a:t>)</a:t>
            </a:r>
          </a:p>
          <a:p>
            <a:pPr>
              <a:spcBef>
                <a:spcPts val="1200"/>
              </a:spcBef>
            </a:pPr>
            <a:r>
              <a:rPr lang="sr-Cyrl-CS" altLang="en-US" sz="2000" smtClean="0"/>
              <a:t>По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успостављању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нормалне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оклузије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ставља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чврста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медјувилична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фиксација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жичаним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лигатурама</a:t>
            </a:r>
            <a:r>
              <a:rPr lang="en-US" altLang="en-US" sz="2000" smtClean="0"/>
              <a:t>.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450"/>
            <a:ext cx="9144000" cy="1143000"/>
          </a:xfrm>
        </p:spPr>
        <p:txBody>
          <a:bodyPr/>
          <a:lstStyle/>
          <a:p>
            <a:pPr algn="ctr">
              <a:defRPr/>
            </a:pP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ЛЕЧЕЊЕ</a:t>
            </a:r>
            <a:r>
              <a:rPr lang="en-U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ПРЕЛОМА</a:t>
            </a:r>
            <a:r>
              <a:rPr lang="en-U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ГОРЊЕ</a:t>
            </a:r>
            <a:r>
              <a:rPr lang="en-U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ВИЛИЦЕ</a:t>
            </a:r>
            <a:endParaRPr lang="en-US" altLang="en-US" sz="36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580" name="Picture 5" descr="ANd9GcRPOcIf9VBKZ-UXdBCTIzIob1LJadhTVZVwJTG-lKNriSmO0U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4797425"/>
            <a:ext cx="2106613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sr-Cyrl-CS" altLang="en-US" sz="2000" smtClean="0"/>
              <a:t>Зигоматична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кост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је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бочно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најистуренији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део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лица</a:t>
            </a:r>
            <a:endParaRPr lang="en-US" altLang="en-US" sz="2000" smtClean="0"/>
          </a:p>
          <a:p>
            <a:pPr>
              <a:spcBef>
                <a:spcPts val="600"/>
              </a:spcBef>
            </a:pPr>
            <a:r>
              <a:rPr lang="sr-Cyrl-CS" altLang="en-US" sz="2000" smtClean="0"/>
              <a:t>Иако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врло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јака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чврста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због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своје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истурености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је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веома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често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изложена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повредама</a:t>
            </a:r>
            <a:endParaRPr lang="en-US" altLang="en-US" sz="2000" smtClean="0"/>
          </a:p>
          <a:p>
            <a:pPr>
              <a:spcBef>
                <a:spcPts val="600"/>
              </a:spcBef>
            </a:pPr>
            <a:r>
              <a:rPr lang="sr-Cyrl-CS" altLang="en-US" sz="2000" smtClean="0"/>
              <a:t>Учесталост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прелома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ове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кости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односу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остале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делове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скелета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лица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различито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приказује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литератури</a:t>
            </a:r>
            <a:r>
              <a:rPr lang="en-US" altLang="en-US" sz="2000" smtClean="0"/>
              <a:t> (8-20 </a:t>
            </a:r>
            <a:r>
              <a:rPr lang="sr-Cyrl-CS" altLang="en-US" sz="2000" smtClean="0"/>
              <a:t>одсто</a:t>
            </a:r>
            <a:r>
              <a:rPr lang="en-US" altLang="en-US" sz="2000" smtClean="0"/>
              <a:t>)</a:t>
            </a:r>
          </a:p>
          <a:p>
            <a:pPr>
              <a:spcBef>
                <a:spcPts val="600"/>
              </a:spcBef>
            </a:pPr>
            <a:r>
              <a:rPr lang="sr-Cyrl-CS" altLang="en-US" sz="2000" smtClean="0"/>
              <a:t>Важност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ових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прелома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трауматологији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лица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вилица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је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условљена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сложеним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анатомо</a:t>
            </a:r>
            <a:r>
              <a:rPr lang="en-US" altLang="en-US" sz="2000" smtClean="0"/>
              <a:t>-</a:t>
            </a:r>
            <a:r>
              <a:rPr lang="sr-Cyrl-CS" altLang="en-US" sz="2000" smtClean="0"/>
              <a:t>топографским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односима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ове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кости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везаним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за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функцију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вида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жвакања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заштите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ендокранијалног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орбиталног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садржаја</a:t>
            </a:r>
            <a:endParaRPr lang="en-US" altLang="en-US" sz="2000" smtClean="0"/>
          </a:p>
          <a:p>
            <a:pPr>
              <a:spcBef>
                <a:spcPts val="600"/>
              </a:spcBef>
            </a:pPr>
            <a:r>
              <a:rPr lang="sr-Cyrl-CS" altLang="en-US" sz="2000" smtClean="0"/>
              <a:t>Не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сме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такође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занемарити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њена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улога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одређивању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нормалног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изгледа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лица</a:t>
            </a:r>
            <a:r>
              <a:rPr lang="en-US" altLang="en-US" sz="2000" smtClean="0"/>
              <a:t>.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49263" y="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ПОВРЕДЕ</a:t>
            </a:r>
            <a:r>
              <a:rPr lang="en-U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ЗИГОМАТИЧНЕ</a:t>
            </a:r>
            <a:r>
              <a:rPr lang="en-U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КОСТИ</a:t>
            </a:r>
            <a:endParaRPr lang="en-US" altLang="en-US" sz="36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ПОВРЕДЕ</a:t>
            </a:r>
            <a:r>
              <a:rPr lang="en-U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ЗИГОМАТИЧНЕ</a:t>
            </a:r>
            <a:r>
              <a:rPr lang="en-U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КОСТИ</a:t>
            </a:r>
            <a:endParaRPr lang="en-US" altLang="en-US" sz="36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0838" y="1557338"/>
            <a:ext cx="5364162" cy="4525962"/>
          </a:xfrm>
        </p:spPr>
        <p:txBody>
          <a:bodyPr>
            <a:normAutofit/>
          </a:bodyPr>
          <a:lstStyle/>
          <a:p>
            <a:r>
              <a:rPr lang="sr-Cyrl-CS" altLang="en-US" sz="2000" smtClean="0"/>
              <a:t>Зигоматична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кост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је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веома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често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изложена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дејству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разних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траума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пошто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је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бочно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најистуренија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кост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лица</a:t>
            </a:r>
            <a:endParaRPr lang="en-US" altLang="en-US" sz="2000" smtClean="0"/>
          </a:p>
          <a:p>
            <a:r>
              <a:rPr lang="sr-Cyrl-CS" altLang="en-US" sz="2000" smtClean="0"/>
              <a:t>Компактно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снажно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тело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ове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кости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апсорбује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део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трауматских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сила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део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преноси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преко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својих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наставака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суседне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кости</a:t>
            </a:r>
            <a:r>
              <a:rPr lang="en-US" altLang="en-US" sz="2000" smtClean="0"/>
              <a:t>.</a:t>
            </a:r>
          </a:p>
          <a:p>
            <a:r>
              <a:rPr lang="sr-Cyrl-CS" altLang="en-US" sz="2000" smtClean="0"/>
              <a:t>Преломи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зигоматичне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кости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настају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правилу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директним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дејством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снажне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силе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усмерене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управно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њено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тело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или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наставке</a:t>
            </a:r>
            <a:endParaRPr lang="en-US" altLang="en-US" sz="2000" smtClean="0"/>
          </a:p>
          <a:p>
            <a:r>
              <a:rPr lang="sr-Cyrl-CS" altLang="en-US" sz="2000" smtClean="0"/>
              <a:t>Силе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најчешће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делују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из</a:t>
            </a:r>
            <a:r>
              <a:rPr lang="en-US" altLang="en-US" sz="2400" smtClean="0"/>
              <a:t> </a:t>
            </a:r>
            <a:r>
              <a:rPr lang="sr-Cyrl-CS" altLang="en-US" sz="2000" smtClean="0"/>
              <a:t>бочног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правца</a:t>
            </a:r>
            <a:r>
              <a:rPr lang="en-US" altLang="en-US" sz="2000" smtClean="0"/>
              <a:t>, </a:t>
            </a:r>
            <a:r>
              <a:rPr lang="sr-Cyrl-CS" altLang="en-US" sz="2000" smtClean="0"/>
              <a:t>а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знатно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ређе</a:t>
            </a:r>
            <a:r>
              <a:rPr lang="en-US" altLang="en-US" sz="2000" smtClean="0"/>
              <a:t> </a:t>
            </a:r>
            <a:r>
              <a:rPr lang="sr-Cyrl-CS" altLang="en-US" sz="2000" smtClean="0"/>
              <a:t>спреда</a:t>
            </a:r>
            <a:endParaRPr lang="en-US" altLang="en-US" sz="2000" smtClean="0"/>
          </a:p>
        </p:txBody>
      </p:sp>
      <p:pic>
        <p:nvPicPr>
          <p:cNvPr id="28676" name="Picture 6" descr="DL00006_105433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75" y="1785938"/>
            <a:ext cx="28860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214438"/>
            <a:ext cx="8229600" cy="5105400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</a:pPr>
            <a:r>
              <a:rPr lang="sr-Cyrl-CS" altLang="en-US" sz="2400" smtClean="0"/>
              <a:t>БОЛ</a:t>
            </a:r>
            <a:endParaRPr lang="en-US" altLang="en-US" sz="2400" smtClean="0"/>
          </a:p>
          <a:p>
            <a:pPr>
              <a:spcBef>
                <a:spcPts val="1200"/>
              </a:spcBef>
            </a:pPr>
            <a:r>
              <a:rPr lang="sr-Cyrl-CS" altLang="en-US" sz="2400" smtClean="0"/>
              <a:t>ПАРЕСТЕЗИЈЕ</a:t>
            </a:r>
            <a:endParaRPr lang="en-US" altLang="en-US" sz="2400" smtClean="0"/>
          </a:p>
          <a:p>
            <a:pPr>
              <a:spcBef>
                <a:spcPts val="1200"/>
              </a:spcBef>
            </a:pPr>
            <a:r>
              <a:rPr lang="sr-Cyrl-CS" altLang="en-US" sz="2400" smtClean="0"/>
              <a:t>КРВАРЕЊЕ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ИЗ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НОСА</a:t>
            </a:r>
            <a:endParaRPr lang="en-US" altLang="en-US" sz="2400" smtClean="0"/>
          </a:p>
          <a:p>
            <a:pPr>
              <a:spcBef>
                <a:spcPts val="1200"/>
              </a:spcBef>
            </a:pPr>
            <a:r>
              <a:rPr lang="sr-Cyrl-CS" altLang="en-US" sz="2400" smtClean="0"/>
              <a:t>ДЕФОРМИТЕТ</a:t>
            </a:r>
            <a:endParaRPr lang="en-US" altLang="en-US" sz="2400" smtClean="0"/>
          </a:p>
          <a:p>
            <a:pPr>
              <a:spcBef>
                <a:spcPts val="1200"/>
              </a:spcBef>
            </a:pPr>
            <a:r>
              <a:rPr lang="sr-Cyrl-CS" altLang="en-US" sz="2400" smtClean="0"/>
              <a:t>АНТИМОНГОЛОИДНИ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ИЗГЛЕД</a:t>
            </a:r>
            <a:endParaRPr lang="en-US" altLang="en-US" sz="2400" smtClean="0"/>
          </a:p>
          <a:p>
            <a:pPr>
              <a:spcBef>
                <a:spcPts val="1200"/>
              </a:spcBef>
            </a:pPr>
            <a:r>
              <a:rPr lang="sr-Cyrl-CS" altLang="en-US" sz="2400" smtClean="0"/>
              <a:t>ДИПЛОПИЈЕ</a:t>
            </a:r>
            <a:endParaRPr lang="en-US" altLang="en-US" sz="2400" smtClean="0"/>
          </a:p>
          <a:p>
            <a:pPr>
              <a:spcBef>
                <a:spcPts val="1200"/>
              </a:spcBef>
            </a:pPr>
            <a:r>
              <a:rPr lang="sr-Cyrl-CS" altLang="en-US" sz="2400" smtClean="0"/>
              <a:t>СПУШТЕНОСТ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НИВОА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ОЧНЕ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ЈАБУЧИЦЕ</a:t>
            </a:r>
            <a:endParaRPr lang="en-US" altLang="en-US" sz="2400" smtClean="0"/>
          </a:p>
          <a:p>
            <a:pPr>
              <a:spcBef>
                <a:spcPts val="1200"/>
              </a:spcBef>
            </a:pPr>
            <a:r>
              <a:rPr lang="sr-Cyrl-CS" altLang="en-US" sz="2400" smtClean="0"/>
              <a:t>ПЕРИОРБИТАЛНИ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ХЕМАТОМ</a:t>
            </a:r>
            <a:endParaRPr lang="en-US" altLang="en-US" sz="2400" smtClean="0"/>
          </a:p>
          <a:p>
            <a:pPr>
              <a:spcBef>
                <a:spcPts val="1200"/>
              </a:spcBef>
            </a:pPr>
            <a:r>
              <a:rPr lang="sr-Cyrl-CS" altLang="en-US" sz="2400" smtClean="0"/>
              <a:t>ОТЕЖАНО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ОТВАРАЊЕ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УСТА</a:t>
            </a:r>
            <a:endParaRPr lang="en-US" altLang="en-US" sz="2400" smtClean="0"/>
          </a:p>
          <a:p>
            <a:pPr>
              <a:spcBef>
                <a:spcPts val="1200"/>
              </a:spcBef>
            </a:pPr>
            <a:r>
              <a:rPr lang="sr-Cyrl-CS" altLang="en-US" sz="2400" smtClean="0"/>
              <a:t>ПОЈАВА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СТЕПЕНИКА</a:t>
            </a:r>
            <a:endParaRPr lang="en-US" altLang="en-US" sz="2400" smtClean="0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sr-Cyrl-CS" altLang="en-US" sz="3600" b="1" dirty="0" smtClean="0">
                <a:solidFill>
                  <a:schemeClr val="accent4"/>
                </a:solidFill>
              </a:rPr>
              <a:t>СИМПТОМИ</a:t>
            </a:r>
            <a:r>
              <a:rPr lang="en-US" altLang="en-US" sz="3600" b="1" dirty="0" smtClean="0">
                <a:solidFill>
                  <a:schemeClr val="accent4"/>
                </a:solidFill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</a:rPr>
              <a:t>ПРЕЛОМА</a:t>
            </a:r>
            <a:r>
              <a:rPr lang="en-US" altLang="en-US" sz="3600" b="1" dirty="0" smtClean="0">
                <a:solidFill>
                  <a:schemeClr val="accent4"/>
                </a:solidFill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</a:rPr>
              <a:t>ЗИГОМАТИЧНЕ</a:t>
            </a:r>
            <a:r>
              <a:rPr lang="en-US" altLang="en-US" sz="3600" b="1" dirty="0" smtClean="0">
                <a:solidFill>
                  <a:schemeClr val="accent4"/>
                </a:solidFill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</a:rPr>
              <a:t>КОСТИ</a:t>
            </a:r>
            <a:endParaRPr lang="en-US" altLang="en-US" sz="3600" b="1" dirty="0" smtClean="0">
              <a:solidFill>
                <a:schemeClr val="accent4"/>
              </a:solidFill>
            </a:endParaRPr>
          </a:p>
        </p:txBody>
      </p:sp>
      <p:pic>
        <p:nvPicPr>
          <p:cNvPr id="29700" name="Picture 5" descr="005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25" y="1500188"/>
            <a:ext cx="28194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7" descr="maxillofacial-trauma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800600"/>
            <a:ext cx="26574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463550" y="1393825"/>
            <a:ext cx="8229600" cy="4525963"/>
          </a:xfrm>
        </p:spPr>
        <p:txBody>
          <a:bodyPr/>
          <a:lstStyle/>
          <a:p>
            <a:r>
              <a:rPr lang="sr-Cyrl-CS" altLang="en-US" sz="2800" smtClean="0"/>
              <a:t>фрактуре</a:t>
            </a:r>
            <a:r>
              <a:rPr lang="en-US" altLang="en-US" sz="2800" smtClean="0"/>
              <a:t> </a:t>
            </a:r>
            <a:r>
              <a:rPr lang="sr-Cyrl-CS" altLang="en-US" sz="2800" smtClean="0"/>
              <a:t>зигоматичног</a:t>
            </a:r>
            <a:r>
              <a:rPr lang="en-US" altLang="en-US" sz="2800" smtClean="0"/>
              <a:t> </a:t>
            </a:r>
            <a:r>
              <a:rPr lang="sr-Cyrl-CS" altLang="en-US" sz="2800" smtClean="0"/>
              <a:t>лука</a:t>
            </a:r>
            <a:r>
              <a:rPr lang="en-US" altLang="en-US" sz="2800" smtClean="0"/>
              <a:t>;</a:t>
            </a:r>
          </a:p>
          <a:p>
            <a:r>
              <a:rPr lang="sr-Cyrl-CS" altLang="en-US" sz="2800" smtClean="0"/>
              <a:t>фрактуре</a:t>
            </a:r>
            <a:r>
              <a:rPr lang="en-US" altLang="en-US" sz="2800" smtClean="0"/>
              <a:t> </a:t>
            </a:r>
            <a:r>
              <a:rPr lang="sr-Cyrl-CS" altLang="en-US" sz="2800" smtClean="0"/>
              <a:t>тела</a:t>
            </a:r>
            <a:r>
              <a:rPr lang="en-US" altLang="en-US" sz="2800" smtClean="0"/>
              <a:t> </a:t>
            </a:r>
            <a:r>
              <a:rPr lang="sr-Cyrl-CS" altLang="en-US" sz="2800" smtClean="0"/>
              <a:t>зигоматичне</a:t>
            </a:r>
            <a:r>
              <a:rPr lang="en-US" altLang="en-US" sz="2800" smtClean="0"/>
              <a:t> </a:t>
            </a:r>
            <a:r>
              <a:rPr lang="sr-Cyrl-CS" altLang="en-US" sz="2800" smtClean="0"/>
              <a:t>кости</a:t>
            </a:r>
            <a:r>
              <a:rPr lang="en-US" altLang="en-US" sz="2800" smtClean="0"/>
              <a:t>;</a:t>
            </a:r>
          </a:p>
          <a:p>
            <a:r>
              <a:rPr lang="sr-Cyrl-CS" altLang="en-US" sz="2800" smtClean="0"/>
              <a:t>фрактуре</a:t>
            </a:r>
            <a:r>
              <a:rPr lang="en-US" altLang="en-US" sz="2800" smtClean="0"/>
              <a:t> </a:t>
            </a:r>
            <a:r>
              <a:rPr lang="sr-Cyrl-CS" altLang="en-US" sz="2800" smtClean="0"/>
              <a:t>пода</a:t>
            </a:r>
            <a:r>
              <a:rPr lang="en-US" altLang="en-US" sz="2800" smtClean="0"/>
              <a:t> </a:t>
            </a:r>
            <a:r>
              <a:rPr lang="sr-Cyrl-CS" altLang="en-US" sz="2800" smtClean="0"/>
              <a:t>орбите</a:t>
            </a:r>
            <a:r>
              <a:rPr lang="en-US" altLang="en-US" sz="2800" smtClean="0"/>
              <a:t>;</a:t>
            </a:r>
          </a:p>
          <a:p>
            <a:r>
              <a:rPr lang="sr-Cyrl-CS" altLang="en-US" sz="2800" smtClean="0"/>
              <a:t>комбиноване</a:t>
            </a:r>
            <a:r>
              <a:rPr lang="en-US" altLang="en-US" sz="2800" smtClean="0"/>
              <a:t> </a:t>
            </a:r>
            <a:r>
              <a:rPr lang="sr-Cyrl-CS" altLang="en-US" sz="2800" smtClean="0"/>
              <a:t>преломе</a:t>
            </a:r>
            <a:r>
              <a:rPr lang="en-US" altLang="en-US" sz="2800" smtClean="0"/>
              <a:t> </a:t>
            </a:r>
            <a:r>
              <a:rPr lang="sr-Cyrl-CS" altLang="en-US" sz="2800" smtClean="0"/>
              <a:t>зигоматичних</a:t>
            </a:r>
            <a:r>
              <a:rPr lang="en-US" altLang="en-US" sz="2800" smtClean="0"/>
              <a:t> </a:t>
            </a:r>
            <a:r>
              <a:rPr lang="sr-Cyrl-CS" altLang="en-US" sz="2800" smtClean="0"/>
              <a:t>кости</a:t>
            </a:r>
            <a:endParaRPr lang="en-US" altLang="en-US" sz="2800" smtClean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3550" y="-3175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sr-Cyrl-CS" altLang="en-US" sz="3600" b="1" dirty="0" smtClean="0">
                <a:solidFill>
                  <a:schemeClr val="accent4"/>
                </a:solidFill>
              </a:rPr>
              <a:t>КЛАСИФИКАЦИЈЕ</a:t>
            </a:r>
            <a:r>
              <a:rPr lang="en-US" altLang="en-US" sz="3600" b="1" dirty="0" smtClean="0">
                <a:solidFill>
                  <a:schemeClr val="accent4"/>
                </a:solidFill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</a:rPr>
              <a:t>ПРЕЛОМА</a:t>
            </a:r>
            <a:r>
              <a:rPr lang="en-US" altLang="en-US" sz="3600" b="1" dirty="0" smtClean="0">
                <a:solidFill>
                  <a:schemeClr val="accent4"/>
                </a:solidFill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</a:rPr>
              <a:t>ЗИГОМАТИЧНЕ</a:t>
            </a:r>
            <a:r>
              <a:rPr lang="en-US" altLang="en-US" sz="3600" b="1" dirty="0" smtClean="0">
                <a:solidFill>
                  <a:schemeClr val="accent4"/>
                </a:solidFill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</a:rPr>
              <a:t>КОСТИ</a:t>
            </a:r>
            <a:endParaRPr lang="en-US" altLang="en-US" sz="3600" b="1" dirty="0" smtClean="0">
              <a:solidFill>
                <a:schemeClr val="accent4"/>
              </a:solidFill>
            </a:endParaRPr>
          </a:p>
        </p:txBody>
      </p:sp>
      <p:pic>
        <p:nvPicPr>
          <p:cNvPr id="30724" name="Picture 5" descr="012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3643313"/>
            <a:ext cx="6931025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476250" y="1152525"/>
            <a:ext cx="8167688" cy="29718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sr-Cyrl-CS" altLang="en-US" sz="2000" dirty="0" smtClean="0"/>
              <a:t>Најчешћи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је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облик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повређивања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овог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предела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последица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је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директног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дејства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трауматске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силе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претежно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из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бочног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смера</a:t>
            </a:r>
            <a:endParaRPr lang="en-US" altLang="en-US" sz="2000" dirty="0" smtClean="0"/>
          </a:p>
          <a:p>
            <a:pPr>
              <a:lnSpc>
                <a:spcPct val="80000"/>
              </a:lnSpc>
            </a:pPr>
            <a:r>
              <a:rPr lang="sr-Cyrl-CS" altLang="en-US" sz="2000" dirty="0" smtClean="0"/>
              <a:t>Веома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често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удружени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претходним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преломима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али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околним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коштаним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структурама</a:t>
            </a:r>
            <a:r>
              <a:rPr lang="en-US" altLang="en-US" sz="20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sr-Cyrl-CS" altLang="en-US" sz="2000" dirty="0" smtClean="0"/>
              <a:t>Ову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врсту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прелома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прате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уобичајени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знаци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зависно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од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тежине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повреде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степена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дислокације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фрагмената</a:t>
            </a:r>
            <a:endParaRPr lang="en-US" altLang="en-US" sz="2000" dirty="0" smtClean="0"/>
          </a:p>
          <a:p>
            <a:pPr>
              <a:lnSpc>
                <a:spcPct val="80000"/>
              </a:lnSpc>
            </a:pPr>
            <a:r>
              <a:rPr lang="sr-Cyrl-CS" altLang="en-US" sz="2000" dirty="0" smtClean="0"/>
              <a:t>Може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рећи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најчешћи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знаци</a:t>
            </a:r>
            <a:r>
              <a:rPr lang="en-US" altLang="en-US" sz="2000" dirty="0" smtClean="0"/>
              <a:t>: </a:t>
            </a:r>
            <a:r>
              <a:rPr lang="sr-Cyrl-CS" altLang="en-US" sz="2000" dirty="0" smtClean="0"/>
              <a:t>крвављење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из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носа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мањи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или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већи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деформитет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јагодичног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предела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симптом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монокла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спуштеност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нивоа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очне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јабучице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чест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антимонголоидни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положај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анестезија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и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парестезија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дистрибуционом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подручју</a:t>
            </a:r>
            <a:r>
              <a:rPr lang="en-US" altLang="en-US" sz="2000" dirty="0" smtClean="0"/>
              <a:t> </a:t>
            </a:r>
            <a:r>
              <a:rPr lang="en-US" altLang="en-US" sz="2000" i="1" dirty="0" smtClean="0"/>
              <a:t>n. </a:t>
            </a:r>
            <a:r>
              <a:rPr lang="en-US" altLang="en-US" sz="2000" i="1" dirty="0" err="1" smtClean="0"/>
              <a:t>infraorbitalisa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појава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степенице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на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раму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орбите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трауматска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диплопија</a:t>
            </a:r>
            <a:r>
              <a:rPr lang="en-US" altLang="en-US" sz="2000" dirty="0" smtClean="0"/>
              <a:t>, </a:t>
            </a:r>
            <a:r>
              <a:rPr lang="sr-Cyrl-CS" altLang="en-US" sz="2000" dirty="0" smtClean="0"/>
              <a:t>ограничено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отварање</a:t>
            </a:r>
            <a:r>
              <a:rPr lang="en-US" altLang="en-US" sz="2000" dirty="0" smtClean="0"/>
              <a:t> </a:t>
            </a:r>
            <a:r>
              <a:rPr lang="sr-Cyrl-CS" altLang="en-US" sz="2000" dirty="0" smtClean="0"/>
              <a:t>уста</a:t>
            </a:r>
            <a:endParaRPr lang="en-US" altLang="en-US" sz="2000" dirty="0" smtClean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188913"/>
            <a:ext cx="8229600" cy="86836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CS" altLang="en-US" sz="3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ФРАКТУРЕ</a:t>
            </a:r>
            <a:r>
              <a:rPr lang="en-US" altLang="en-US" sz="3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ТЕЛА</a:t>
            </a:r>
            <a:r>
              <a:rPr lang="en-US" altLang="en-US" sz="3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ЗИГОМАТИЧНЕ</a:t>
            </a:r>
            <a:r>
              <a:rPr lang="en-US" altLang="en-US" sz="3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2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КОСТИ</a:t>
            </a:r>
            <a:endParaRPr lang="en-US" altLang="en-US" sz="32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772" name="Picture 5" descr="fracture-zygoma-and-maxil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500563"/>
            <a:ext cx="2724150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7" descr="Copy%20of%20DSC003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0" y="4500563"/>
            <a:ext cx="2733675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525963"/>
          </a:xfrm>
        </p:spPr>
        <p:txBody>
          <a:bodyPr>
            <a:normAutofit/>
          </a:bodyPr>
          <a:lstStyle/>
          <a:p>
            <a:r>
              <a:rPr lang="sr-Cyrl-CS" altLang="en-US" smtClean="0"/>
              <a:t>У</a:t>
            </a:r>
            <a:r>
              <a:rPr lang="en-US" altLang="en-US" smtClean="0"/>
              <a:t> </a:t>
            </a:r>
            <a:r>
              <a:rPr lang="sr-Cyrl-CS" altLang="en-US" smtClean="0"/>
              <a:t>настанку</a:t>
            </a:r>
            <a:r>
              <a:rPr lang="en-US" altLang="en-US" smtClean="0"/>
              <a:t> </a:t>
            </a:r>
            <a:r>
              <a:rPr lang="sr-Cyrl-CS" altLang="en-US" smtClean="0"/>
              <a:t>прелома</a:t>
            </a:r>
            <a:r>
              <a:rPr lang="en-US" altLang="en-US" smtClean="0"/>
              <a:t> </a:t>
            </a:r>
            <a:r>
              <a:rPr lang="sr-Cyrl-CS" altLang="en-US" smtClean="0"/>
              <a:t>доње</a:t>
            </a:r>
            <a:r>
              <a:rPr lang="en-US" altLang="en-US" smtClean="0"/>
              <a:t> </a:t>
            </a:r>
            <a:r>
              <a:rPr lang="sr-Cyrl-CS" altLang="en-US" smtClean="0"/>
              <a:t>вилице</a:t>
            </a:r>
            <a:r>
              <a:rPr lang="en-US" altLang="en-US" smtClean="0"/>
              <a:t>, </a:t>
            </a:r>
            <a:r>
              <a:rPr lang="sr-Cyrl-CS" altLang="en-US" smtClean="0"/>
              <a:t>ако</a:t>
            </a:r>
            <a:r>
              <a:rPr lang="en-US" altLang="en-US" smtClean="0"/>
              <a:t> </a:t>
            </a:r>
            <a:r>
              <a:rPr lang="sr-Cyrl-CS" altLang="en-US" smtClean="0"/>
              <a:t>изузмемо</a:t>
            </a:r>
            <a:r>
              <a:rPr lang="en-US" altLang="en-US" smtClean="0"/>
              <a:t> </a:t>
            </a:r>
            <a:r>
              <a:rPr lang="sr-Cyrl-CS" altLang="en-US" smtClean="0"/>
              <a:t>ратне</a:t>
            </a:r>
            <a:r>
              <a:rPr lang="en-US" altLang="en-US" smtClean="0"/>
              <a:t> </a:t>
            </a:r>
            <a:r>
              <a:rPr lang="sr-Cyrl-CS" altLang="en-US" smtClean="0"/>
              <a:t>услове</a:t>
            </a:r>
            <a:r>
              <a:rPr lang="en-US" altLang="en-US" smtClean="0"/>
              <a:t>, </a:t>
            </a:r>
            <a:r>
              <a:rPr lang="sr-Cyrl-CS" altLang="en-US" smtClean="0"/>
              <a:t>као</a:t>
            </a:r>
            <a:r>
              <a:rPr lang="en-US" altLang="en-US" smtClean="0"/>
              <a:t> </a:t>
            </a:r>
            <a:r>
              <a:rPr lang="sr-Cyrl-CS" altLang="en-US" smtClean="0"/>
              <a:t>најчешћи</a:t>
            </a:r>
            <a:r>
              <a:rPr lang="en-US" altLang="en-US" smtClean="0"/>
              <a:t> </a:t>
            </a:r>
            <a:r>
              <a:rPr lang="sr-Cyrl-CS" altLang="en-US" smtClean="0"/>
              <a:t>етиолошки</a:t>
            </a:r>
            <a:r>
              <a:rPr lang="en-US" altLang="en-US" smtClean="0"/>
              <a:t> </a:t>
            </a:r>
            <a:r>
              <a:rPr lang="sr-Cyrl-CS" altLang="en-US" smtClean="0"/>
              <a:t>фактори</a:t>
            </a:r>
            <a:r>
              <a:rPr lang="en-US" altLang="en-US" smtClean="0"/>
              <a:t> </a:t>
            </a:r>
            <a:r>
              <a:rPr lang="sr-Cyrl-CS" altLang="en-US" smtClean="0"/>
              <a:t>наводе</a:t>
            </a:r>
            <a:r>
              <a:rPr lang="en-US" altLang="en-US" smtClean="0"/>
              <a:t> </a:t>
            </a:r>
            <a:r>
              <a:rPr lang="sr-Cyrl-CS" altLang="en-US" smtClean="0"/>
              <a:t>се</a:t>
            </a:r>
            <a:r>
              <a:rPr lang="en-US" altLang="en-US" smtClean="0"/>
              <a:t> </a:t>
            </a:r>
            <a:r>
              <a:rPr lang="sr-Cyrl-CS" altLang="en-US" smtClean="0"/>
              <a:t>туча</a:t>
            </a:r>
            <a:r>
              <a:rPr lang="en-US" altLang="en-US" smtClean="0"/>
              <a:t> </a:t>
            </a:r>
            <a:r>
              <a:rPr lang="sr-Cyrl-CS" altLang="en-US" smtClean="0"/>
              <a:t>и</a:t>
            </a:r>
            <a:r>
              <a:rPr lang="en-US" altLang="en-US" smtClean="0"/>
              <a:t> </a:t>
            </a:r>
            <a:r>
              <a:rPr lang="sr-Cyrl-CS" altLang="en-US" smtClean="0"/>
              <a:t>саобраћај</a:t>
            </a:r>
            <a:r>
              <a:rPr lang="en-US" altLang="en-US" smtClean="0"/>
              <a:t>, </a:t>
            </a:r>
            <a:r>
              <a:rPr lang="sr-Cyrl-CS" altLang="en-US" smtClean="0"/>
              <a:t>а</a:t>
            </a:r>
            <a:r>
              <a:rPr lang="en-US" altLang="en-US" smtClean="0"/>
              <a:t> </a:t>
            </a:r>
            <a:r>
              <a:rPr lang="sr-Cyrl-CS" altLang="en-US" smtClean="0"/>
              <a:t>знатно</a:t>
            </a:r>
            <a:r>
              <a:rPr lang="en-US" altLang="en-US" smtClean="0"/>
              <a:t> </a:t>
            </a:r>
            <a:r>
              <a:rPr lang="sr-Cyrl-CS" altLang="en-US" smtClean="0"/>
              <a:t>ређе</a:t>
            </a:r>
            <a:r>
              <a:rPr lang="en-US" altLang="en-US" smtClean="0"/>
              <a:t> </a:t>
            </a:r>
            <a:r>
              <a:rPr lang="sr-Cyrl-CS" altLang="en-US" smtClean="0"/>
              <a:t>спорт</a:t>
            </a:r>
            <a:endParaRPr lang="en-US" altLang="en-US" smtClean="0"/>
          </a:p>
          <a:p>
            <a:r>
              <a:rPr lang="sr-Cyrl-CS" altLang="en-US" smtClean="0"/>
              <a:t>Овим</a:t>
            </a:r>
            <a:r>
              <a:rPr lang="en-US" altLang="en-US" smtClean="0"/>
              <a:t> </a:t>
            </a:r>
            <a:r>
              <a:rPr lang="sr-Cyrl-CS" altLang="en-US" smtClean="0"/>
              <a:t>повредама</a:t>
            </a:r>
            <a:r>
              <a:rPr lang="en-US" altLang="en-US" smtClean="0"/>
              <a:t> </a:t>
            </a:r>
            <a:r>
              <a:rPr lang="sr-Cyrl-CS" altLang="en-US" smtClean="0"/>
              <a:t>чешће</a:t>
            </a:r>
            <a:r>
              <a:rPr lang="en-US" altLang="en-US" smtClean="0"/>
              <a:t> </a:t>
            </a:r>
            <a:r>
              <a:rPr lang="sr-Cyrl-CS" altLang="en-US" smtClean="0"/>
              <a:t>су</a:t>
            </a:r>
            <a:r>
              <a:rPr lang="en-US" altLang="en-US" smtClean="0"/>
              <a:t> </a:t>
            </a:r>
            <a:r>
              <a:rPr lang="sr-Cyrl-CS" altLang="en-US" smtClean="0"/>
              <a:t>изложени</a:t>
            </a:r>
            <a:r>
              <a:rPr lang="en-US" altLang="en-US" smtClean="0"/>
              <a:t> </a:t>
            </a:r>
            <a:r>
              <a:rPr lang="sr-Cyrl-CS" altLang="en-US" smtClean="0"/>
              <a:t>мушкарци</a:t>
            </a:r>
            <a:r>
              <a:rPr lang="en-US" altLang="en-US" smtClean="0"/>
              <a:t> </a:t>
            </a:r>
            <a:r>
              <a:rPr lang="sr-Cyrl-CS" altLang="en-US" smtClean="0"/>
              <a:t>у</a:t>
            </a:r>
            <a:r>
              <a:rPr lang="en-US" altLang="en-US" smtClean="0"/>
              <a:t> </a:t>
            </a:r>
            <a:r>
              <a:rPr lang="sr-Cyrl-CS" altLang="en-US" smtClean="0"/>
              <a:t>трећој</a:t>
            </a:r>
            <a:r>
              <a:rPr lang="en-US" altLang="en-US" smtClean="0"/>
              <a:t> </a:t>
            </a:r>
            <a:r>
              <a:rPr lang="sr-Cyrl-CS" altLang="en-US" smtClean="0"/>
              <a:t>деценији</a:t>
            </a:r>
            <a:r>
              <a:rPr lang="en-US" altLang="en-US" smtClean="0"/>
              <a:t> </a:t>
            </a:r>
            <a:r>
              <a:rPr lang="sr-Cyrl-CS" altLang="en-US" smtClean="0"/>
              <a:t>живота</a:t>
            </a:r>
            <a:r>
              <a:rPr lang="en-US" altLang="en-US" smtClean="0"/>
              <a:t>, </a:t>
            </a:r>
            <a:r>
              <a:rPr lang="sr-Cyrl-CS" altLang="en-US" smtClean="0"/>
              <a:t>што</a:t>
            </a:r>
            <a:r>
              <a:rPr lang="en-US" altLang="en-US" smtClean="0"/>
              <a:t> </a:t>
            </a:r>
            <a:r>
              <a:rPr lang="sr-Cyrl-CS" altLang="en-US" smtClean="0"/>
              <a:t>се</a:t>
            </a:r>
            <a:r>
              <a:rPr lang="en-US" altLang="en-US" smtClean="0"/>
              <a:t> </a:t>
            </a:r>
            <a:r>
              <a:rPr lang="sr-Cyrl-CS" altLang="en-US" smtClean="0"/>
              <a:t>објашњава</a:t>
            </a:r>
            <a:r>
              <a:rPr lang="en-US" altLang="en-US" smtClean="0"/>
              <a:t> </a:t>
            </a:r>
            <a:r>
              <a:rPr lang="sr-Cyrl-CS" altLang="en-US" smtClean="0"/>
              <a:t>већом</a:t>
            </a:r>
            <a:r>
              <a:rPr lang="en-US" altLang="en-US" smtClean="0"/>
              <a:t> </a:t>
            </a:r>
            <a:r>
              <a:rPr lang="sr-Cyrl-CS" altLang="en-US" smtClean="0"/>
              <a:t>импулсивношћу</a:t>
            </a:r>
            <a:r>
              <a:rPr lang="en-US" altLang="en-US" smtClean="0"/>
              <a:t> </a:t>
            </a:r>
            <a:r>
              <a:rPr lang="sr-Cyrl-CS" altLang="en-US" smtClean="0"/>
              <a:t>и</a:t>
            </a:r>
            <a:r>
              <a:rPr lang="en-US" altLang="en-US" smtClean="0"/>
              <a:t> </a:t>
            </a:r>
            <a:r>
              <a:rPr lang="sr-Cyrl-CS" altLang="en-US" smtClean="0"/>
              <a:t>склоности</a:t>
            </a:r>
            <a:r>
              <a:rPr lang="en-US" altLang="en-US" smtClean="0"/>
              <a:t> </a:t>
            </a:r>
            <a:r>
              <a:rPr lang="sr-Cyrl-CS" altLang="en-US" smtClean="0"/>
              <a:t>решавању</a:t>
            </a:r>
            <a:r>
              <a:rPr lang="en-US" altLang="en-US" smtClean="0"/>
              <a:t> </a:t>
            </a:r>
            <a:r>
              <a:rPr lang="sr-Cyrl-CS" altLang="en-US" smtClean="0"/>
              <a:t>проблема</a:t>
            </a:r>
            <a:r>
              <a:rPr lang="en-US" altLang="en-US" smtClean="0"/>
              <a:t> </a:t>
            </a:r>
            <a:r>
              <a:rPr lang="sr-Cyrl-CS" altLang="en-US" smtClean="0"/>
              <a:t>физичким</a:t>
            </a:r>
            <a:r>
              <a:rPr lang="en-US" altLang="en-US" smtClean="0"/>
              <a:t> </a:t>
            </a:r>
            <a:r>
              <a:rPr lang="sr-Cyrl-CS" altLang="en-US" smtClean="0"/>
              <a:t>путем</a:t>
            </a:r>
            <a:endParaRPr lang="en-US" altLang="en-US" smtClean="0"/>
          </a:p>
        </p:txBody>
      </p:sp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63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ПРЕЛОМИ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ДОЊЕ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ВИЛИЦЕ</a:t>
            </a:r>
            <a:endParaRPr lang="en-US" altLang="en-US" sz="4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15963"/>
          </a:xfrm>
        </p:spPr>
        <p:txBody>
          <a:bodyPr/>
          <a:lstStyle/>
          <a:p>
            <a:pPr algn="ctr">
              <a:defRPr/>
            </a:pPr>
            <a:r>
              <a:rPr lang="en-US" altLang="en-US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BLOW-OUT</a:t>
            </a:r>
            <a:r>
              <a:rPr lang="sr-Cyrl-RS" altLang="en-US" sz="36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3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ФРАКТУРА</a:t>
            </a:r>
            <a:endParaRPr lang="en-US" altLang="en-US" sz="36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5750" y="1143000"/>
            <a:ext cx="8553450" cy="24384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</a:pPr>
            <a:r>
              <a:rPr lang="sr-Cyrl-CS" altLang="en-US" sz="1800" smtClean="0"/>
              <a:t>Изоловани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преломи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пода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орбите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тзв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блоу</a:t>
            </a:r>
            <a:r>
              <a:rPr lang="en-US" altLang="en-US" sz="1800" smtClean="0"/>
              <a:t>-</a:t>
            </a:r>
            <a:r>
              <a:rPr lang="sr-Cyrl-CS" altLang="en-US" sz="1800" smtClean="0"/>
              <a:t>аут</a:t>
            </a:r>
            <a:r>
              <a:rPr lang="en-US" altLang="en-US" sz="1800" smtClean="0"/>
              <a:t> (</a:t>
            </a:r>
            <a:r>
              <a:rPr lang="sr-Latn-CS" altLang="en-US" sz="1800" i="1" smtClean="0"/>
              <a:t>blow-out</a:t>
            </a:r>
            <a:r>
              <a:rPr lang="en-US" altLang="en-US" sz="1800" smtClean="0"/>
              <a:t>) </a:t>
            </a:r>
            <a:r>
              <a:rPr lang="sr-Cyrl-CS" altLang="en-US" sz="1800" smtClean="0"/>
              <a:t>фрактуре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настају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као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последица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снажног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краткотрајног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дејства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тупе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силе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предео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очне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јабучице</a:t>
            </a:r>
            <a:r>
              <a:rPr lang="en-US" altLang="en-US" sz="1800" smtClean="0"/>
              <a:t> (</a:t>
            </a:r>
            <a:r>
              <a:rPr lang="sr-Cyrl-CS" altLang="en-US" sz="1800" smtClean="0"/>
              <a:t>ударац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песнице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грудве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камена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тениске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лопте</a:t>
            </a:r>
            <a:r>
              <a:rPr lang="en-US" altLang="en-US" sz="1800" smtClean="0"/>
              <a:t>)</a:t>
            </a:r>
          </a:p>
          <a:p>
            <a:pPr>
              <a:spcBef>
                <a:spcPts val="600"/>
              </a:spcBef>
            </a:pPr>
            <a:r>
              <a:rPr lang="sr-Cyrl-CS" altLang="en-US" sz="1800" smtClean="0"/>
              <a:t>Том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приликом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долази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наглог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повећања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хидростатског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притиска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орбити</a:t>
            </a:r>
            <a:endParaRPr lang="en-US" altLang="en-US" sz="1800" smtClean="0"/>
          </a:p>
          <a:p>
            <a:pPr>
              <a:spcBef>
                <a:spcPts val="600"/>
              </a:spcBef>
            </a:pPr>
            <a:r>
              <a:rPr lang="sr-Cyrl-CS" altLang="en-US" sz="1800" smtClean="0"/>
              <a:t>Очни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булбус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својим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аднексима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је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веома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отпоран</a:t>
            </a:r>
            <a:r>
              <a:rPr lang="en-US" altLang="en-US" sz="1800" smtClean="0"/>
              <a:t>, </a:t>
            </a:r>
            <a:r>
              <a:rPr lang="sr-Cyrl-CS" altLang="en-US" sz="1800" smtClean="0"/>
              <a:t>али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је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зато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танки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грацилни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под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орбите</a:t>
            </a:r>
            <a:r>
              <a:rPr lang="en-US" altLang="en-US" sz="1800" smtClean="0"/>
              <a:t> </a:t>
            </a:r>
            <a:r>
              <a:rPr lang="en-US" altLang="en-US" sz="1800" i="1" smtClean="0"/>
              <a:t>locus minoris resistentiae</a:t>
            </a:r>
          </a:p>
          <a:p>
            <a:pPr>
              <a:spcBef>
                <a:spcPts val="600"/>
              </a:spcBef>
            </a:pPr>
            <a:r>
              <a:rPr lang="sr-Cyrl-CS" altLang="en-US" sz="1800" smtClean="0"/>
              <a:t>Долази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његовог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распрскавања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пролапса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дела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орбиталног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садржаја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максиларни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синус</a:t>
            </a:r>
            <a:endParaRPr lang="en-US" altLang="en-US" sz="1800" smtClean="0"/>
          </a:p>
          <a:p>
            <a:pPr>
              <a:spcBef>
                <a:spcPts val="600"/>
              </a:spcBef>
            </a:pPr>
            <a:r>
              <a:rPr lang="sr-Cyrl-CS" altLang="en-US" sz="1800" smtClean="0"/>
              <a:t>Рам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орбите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при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овом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механизму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повредјивања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остаје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обично</a:t>
            </a:r>
            <a:r>
              <a:rPr lang="en-US" altLang="en-US" sz="1800" smtClean="0"/>
              <a:t> </a:t>
            </a:r>
            <a:r>
              <a:rPr lang="sr-Cyrl-CS" altLang="en-US" sz="1800" smtClean="0"/>
              <a:t>интактан</a:t>
            </a:r>
            <a:endParaRPr lang="en-US" altLang="en-US" sz="1800" smtClean="0"/>
          </a:p>
        </p:txBody>
      </p:sp>
      <p:pic>
        <p:nvPicPr>
          <p:cNvPr id="35844" name="Picture 6" descr="BlowoutF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4357688"/>
            <a:ext cx="32035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8" descr="Orbital-floor-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357688"/>
            <a:ext cx="21653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Најчешће повреде лица и вилица</a:t>
            </a:r>
          </a:p>
          <a:p>
            <a:r>
              <a:rPr lang="sr-Cyrl-RS" dirty="0" smtClean="0"/>
              <a:t>Контузије, огуљотине, лацерације, авулзије, посекотине, ободне ране и др</a:t>
            </a:r>
          </a:p>
          <a:p>
            <a:r>
              <a:rPr lang="sr-Cyrl-RS" dirty="0" smtClean="0"/>
              <a:t>Површне и дубоке</a:t>
            </a:r>
          </a:p>
          <a:p>
            <a:r>
              <a:rPr lang="sr-Cyrl-RS" dirty="0" smtClean="0"/>
              <a:t>Екстраоралне, интраоралне и комбиноване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Повреде меких ткива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Провизорно збрињавање: хемостаза, заштита ране стерилним завојем антитатанусна заштита, антибиотска терапија</a:t>
            </a:r>
          </a:p>
          <a:p>
            <a:r>
              <a:rPr lang="sr-Cyrl-RS" dirty="0" smtClean="0"/>
              <a:t>Дефинитивно хируршко збрињавање:</a:t>
            </a:r>
          </a:p>
          <a:p>
            <a:pPr>
              <a:buNone/>
            </a:pPr>
            <a:r>
              <a:rPr lang="sr-Cyrl-RS" dirty="0" smtClean="0"/>
              <a:t>         - тоалета ране</a:t>
            </a:r>
          </a:p>
          <a:p>
            <a:pPr>
              <a:buNone/>
            </a:pPr>
            <a:r>
              <a:rPr lang="sr-Cyrl-RS" dirty="0" smtClean="0"/>
              <a:t> </a:t>
            </a:r>
            <a:r>
              <a:rPr lang="sr-Cyrl-RS" dirty="0" smtClean="0"/>
              <a:t>        - обрада ране: инспекција, ревизија, уклањање       страних тела</a:t>
            </a:r>
          </a:p>
          <a:p>
            <a:pPr>
              <a:buNone/>
            </a:pPr>
            <a:r>
              <a:rPr lang="sr-Cyrl-RS" dirty="0" smtClean="0"/>
              <a:t> </a:t>
            </a:r>
            <a:r>
              <a:rPr lang="sr-Cyrl-RS" dirty="0" smtClean="0"/>
              <a:t>        - хемостаза</a:t>
            </a:r>
          </a:p>
          <a:p>
            <a:pPr>
              <a:buNone/>
            </a:pPr>
            <a:r>
              <a:rPr lang="sr-Cyrl-RS" dirty="0" smtClean="0"/>
              <a:t> </a:t>
            </a:r>
            <a:r>
              <a:rPr lang="sr-Cyrl-RS" dirty="0" smtClean="0"/>
              <a:t>        - ушивање ране по слојевима</a:t>
            </a:r>
          </a:p>
          <a:p>
            <a:r>
              <a:rPr lang="sr-Cyrl-RS" dirty="0" smtClean="0"/>
              <a:t>Код истовремених повреда костију потребно је прво урадити реконструкцију прелома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Повреде меких ткива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У максилофацијалној регију примарни шав се може поставити и 12-24 сата од повреде</a:t>
            </a:r>
          </a:p>
          <a:p>
            <a:r>
              <a:rPr lang="sr-Cyrl-RS" dirty="0" smtClean="0"/>
              <a:t>Унутар првих 6 сати од повреде инсистира се на примарном шаву када су повређени очни капци, усне, носна крилца, ушна шкољка због едема који може угрозити каснију реконструкцију</a:t>
            </a:r>
          </a:p>
          <a:p>
            <a:r>
              <a:rPr lang="sr-Cyrl-RS" dirty="0" smtClean="0"/>
              <a:t>Повреде пљувачних жлезда и изводних канала</a:t>
            </a:r>
          </a:p>
          <a:p>
            <a:r>
              <a:rPr lang="sr-Cyrl-RS" dirty="0" smtClean="0"/>
              <a:t>Повреде нарава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 smtClean="0"/>
              <a:t>Повреде меких ткива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Cyrl-RS" dirty="0" smtClean="0"/>
          </a:p>
          <a:p>
            <a:r>
              <a:rPr lang="sr-Cyrl-RS" dirty="0" smtClean="0"/>
              <a:t>Ослобађање дисајних путева</a:t>
            </a:r>
          </a:p>
          <a:p>
            <a:r>
              <a:rPr lang="sr-Cyrl-RS" dirty="0" smtClean="0"/>
              <a:t>Избор правилног положаја за транспорт</a:t>
            </a:r>
          </a:p>
          <a:p>
            <a:r>
              <a:rPr lang="sr-Cyrl-RS" dirty="0" smtClean="0"/>
              <a:t>Заштита ране завојем</a:t>
            </a:r>
          </a:p>
          <a:p>
            <a:r>
              <a:rPr lang="sr-Cyrl-RS" dirty="0" smtClean="0"/>
              <a:t>Заустављање крварења</a:t>
            </a:r>
          </a:p>
          <a:p>
            <a:r>
              <a:rPr lang="sr-Cyrl-RS" dirty="0" smtClean="0"/>
              <a:t>Борба против шока</a:t>
            </a:r>
          </a:p>
          <a:p>
            <a:r>
              <a:rPr lang="sr-Cyrl-RS" dirty="0" smtClean="0"/>
              <a:t>Превенција инфекције</a:t>
            </a:r>
          </a:p>
          <a:p>
            <a:r>
              <a:rPr lang="sr-Cyrl-RS" dirty="0" smtClean="0"/>
              <a:t>Избор адекватне привремене имобилизације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r-Cyrl-RS" dirty="0" smtClean="0"/>
              <a:t>Пружање прве помоћи код повреда лица и вилица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357188" y="1071563"/>
            <a:ext cx="8501062" cy="4525962"/>
          </a:xfrm>
        </p:spPr>
        <p:txBody>
          <a:bodyPr>
            <a:normAutofit fontScale="92500"/>
          </a:bodyPr>
          <a:lstStyle/>
          <a:p>
            <a:pPr>
              <a:spcBef>
                <a:spcPts val="1000"/>
              </a:spcBef>
            </a:pPr>
            <a:r>
              <a:rPr lang="sr-Cyrl-CS" sz="1800" dirty="0" smtClean="0"/>
              <a:t>Доња</a:t>
            </a:r>
            <a:r>
              <a:rPr lang="en-US" sz="1800" dirty="0" smtClean="0"/>
              <a:t> </a:t>
            </a:r>
            <a:r>
              <a:rPr lang="sr-Cyrl-CS" sz="1800" dirty="0" smtClean="0"/>
              <a:t>вилица</a:t>
            </a:r>
            <a:r>
              <a:rPr lang="en-US" sz="1800" dirty="0" smtClean="0"/>
              <a:t>, </a:t>
            </a:r>
            <a:r>
              <a:rPr lang="sr-Cyrl-CS" sz="1800" dirty="0" smtClean="0"/>
              <a:t>иако</a:t>
            </a:r>
            <a:r>
              <a:rPr lang="en-US" sz="1800" dirty="0" smtClean="0"/>
              <a:t> </a:t>
            </a:r>
            <a:r>
              <a:rPr lang="sr-Cyrl-CS" sz="1800" dirty="0" smtClean="0"/>
              <a:t>је</a:t>
            </a:r>
            <a:r>
              <a:rPr lang="en-US" sz="1800" dirty="0" smtClean="0"/>
              <a:t> </a:t>
            </a:r>
            <a:r>
              <a:rPr lang="sr-Cyrl-CS" sz="1800" dirty="0" smtClean="0"/>
              <a:t>најјача</a:t>
            </a:r>
            <a:r>
              <a:rPr lang="en-US" sz="1800" dirty="0" smtClean="0"/>
              <a:t> </a:t>
            </a:r>
            <a:r>
              <a:rPr lang="sr-Cyrl-CS" sz="1800" dirty="0" smtClean="0"/>
              <a:t>кост</a:t>
            </a:r>
            <a:r>
              <a:rPr lang="en-US" sz="1800" dirty="0" smtClean="0"/>
              <a:t> </a:t>
            </a:r>
            <a:r>
              <a:rPr lang="sr-Cyrl-CS" sz="1800" dirty="0" smtClean="0"/>
              <a:t>скелета</a:t>
            </a:r>
            <a:r>
              <a:rPr lang="en-US" sz="1800" dirty="0" smtClean="0"/>
              <a:t> </a:t>
            </a:r>
            <a:r>
              <a:rPr lang="sr-Cyrl-CS" sz="1800" dirty="0" smtClean="0"/>
              <a:t>лица</a:t>
            </a:r>
            <a:r>
              <a:rPr lang="en-US" sz="1800" dirty="0" smtClean="0"/>
              <a:t>, </a:t>
            </a:r>
            <a:r>
              <a:rPr lang="sr-Cyrl-CS" sz="1800" dirty="0" smtClean="0"/>
              <a:t>најчешће</a:t>
            </a:r>
            <a:r>
              <a:rPr lang="en-US" sz="1800" dirty="0" smtClean="0"/>
              <a:t> </a:t>
            </a:r>
            <a:r>
              <a:rPr lang="sr-Cyrl-CS" sz="1800" dirty="0" smtClean="0"/>
              <a:t>је</a:t>
            </a:r>
            <a:r>
              <a:rPr lang="en-US" sz="1800" dirty="0" smtClean="0"/>
              <a:t> </a:t>
            </a:r>
            <a:r>
              <a:rPr lang="sr-Cyrl-CS" sz="1800" dirty="0" smtClean="0"/>
              <a:t>повређена</a:t>
            </a:r>
            <a:r>
              <a:rPr lang="en-US" sz="1800" dirty="0" smtClean="0"/>
              <a:t> </a:t>
            </a:r>
            <a:r>
              <a:rPr lang="sr-Cyrl-CS" sz="1800" dirty="0" smtClean="0"/>
              <a:t>у</a:t>
            </a:r>
            <a:r>
              <a:rPr lang="en-US" sz="1800" dirty="0" smtClean="0"/>
              <a:t> </a:t>
            </a:r>
            <a:r>
              <a:rPr lang="sr-Cyrl-CS" sz="1800" dirty="0" smtClean="0"/>
              <a:t>тучама</a:t>
            </a:r>
            <a:r>
              <a:rPr lang="en-US" sz="1800" dirty="0" smtClean="0"/>
              <a:t> </a:t>
            </a:r>
            <a:r>
              <a:rPr lang="sr-Cyrl-CS" sz="1800" dirty="0" smtClean="0"/>
              <a:t>и</a:t>
            </a:r>
            <a:r>
              <a:rPr lang="en-US" sz="1800" dirty="0" smtClean="0"/>
              <a:t> </a:t>
            </a:r>
            <a:r>
              <a:rPr lang="sr-Cyrl-CS" sz="1800" dirty="0" smtClean="0"/>
              <a:t>саобраћајним</a:t>
            </a:r>
            <a:r>
              <a:rPr lang="en-US" sz="1800" dirty="0" smtClean="0"/>
              <a:t> </a:t>
            </a:r>
            <a:r>
              <a:rPr lang="sr-Cyrl-CS" sz="1800" dirty="0" smtClean="0"/>
              <a:t>несрећама</a:t>
            </a:r>
            <a:endParaRPr lang="en-US" sz="1800" dirty="0" smtClean="0"/>
          </a:p>
          <a:p>
            <a:pPr>
              <a:spcBef>
                <a:spcPts val="1000"/>
              </a:spcBef>
            </a:pPr>
            <a:r>
              <a:rPr lang="sr-Cyrl-CS" sz="1800" dirty="0" smtClean="0"/>
              <a:t>Врста</a:t>
            </a:r>
            <a:r>
              <a:rPr lang="en-US" sz="1800" dirty="0" smtClean="0"/>
              <a:t> </a:t>
            </a:r>
            <a:r>
              <a:rPr lang="sr-Cyrl-CS" sz="1800" dirty="0" smtClean="0"/>
              <a:t>и</a:t>
            </a:r>
            <a:r>
              <a:rPr lang="en-US" sz="1800" dirty="0" smtClean="0"/>
              <a:t> </a:t>
            </a:r>
            <a:r>
              <a:rPr lang="sr-Cyrl-CS" sz="1800" dirty="0" smtClean="0"/>
              <a:t>природа</a:t>
            </a:r>
            <a:r>
              <a:rPr lang="en-US" sz="1800" dirty="0" smtClean="0"/>
              <a:t> </a:t>
            </a:r>
            <a:r>
              <a:rPr lang="sr-Cyrl-CS" sz="1800" dirty="0" smtClean="0"/>
              <a:t>зависи</a:t>
            </a:r>
            <a:r>
              <a:rPr lang="en-US" sz="1800" dirty="0" smtClean="0"/>
              <a:t> </a:t>
            </a:r>
            <a:r>
              <a:rPr lang="sr-Cyrl-CS" sz="1800" dirty="0" smtClean="0"/>
              <a:t>од</a:t>
            </a:r>
            <a:r>
              <a:rPr lang="en-US" sz="1800" dirty="0" smtClean="0"/>
              <a:t> </a:t>
            </a:r>
            <a:r>
              <a:rPr lang="sr-Cyrl-CS" sz="1800" dirty="0" smtClean="0"/>
              <a:t>анатомских</a:t>
            </a:r>
            <a:r>
              <a:rPr lang="en-US" sz="1800" dirty="0" smtClean="0"/>
              <a:t> </a:t>
            </a:r>
            <a:r>
              <a:rPr lang="sr-Cyrl-CS" sz="1800" dirty="0" smtClean="0"/>
              <a:t>својстава</a:t>
            </a:r>
            <a:r>
              <a:rPr lang="en-US" sz="1800" dirty="0" smtClean="0"/>
              <a:t> </a:t>
            </a:r>
            <a:r>
              <a:rPr lang="sr-Cyrl-CS" sz="1800" dirty="0" smtClean="0"/>
              <a:t>доње</a:t>
            </a:r>
            <a:r>
              <a:rPr lang="en-US" sz="1800" dirty="0" smtClean="0"/>
              <a:t> </a:t>
            </a:r>
            <a:r>
              <a:rPr lang="sr-Cyrl-CS" sz="1800" dirty="0" smtClean="0"/>
              <a:t>вилице</a:t>
            </a:r>
            <a:r>
              <a:rPr lang="en-US" sz="1800" dirty="0" smtClean="0"/>
              <a:t>, </a:t>
            </a:r>
            <a:r>
              <a:rPr lang="sr-Cyrl-CS" sz="1800" dirty="0" smtClean="0"/>
              <a:t>суседних</a:t>
            </a:r>
            <a:r>
              <a:rPr lang="en-US" sz="1800" dirty="0" smtClean="0"/>
              <a:t> </a:t>
            </a:r>
            <a:r>
              <a:rPr lang="sr-Cyrl-CS" sz="1800" dirty="0" smtClean="0"/>
              <a:t>меких</a:t>
            </a:r>
            <a:r>
              <a:rPr lang="en-US" sz="1800" dirty="0" smtClean="0"/>
              <a:t> </a:t>
            </a:r>
            <a:r>
              <a:rPr lang="sr-Cyrl-CS" sz="1800" dirty="0" smtClean="0"/>
              <a:t>и</a:t>
            </a:r>
            <a:r>
              <a:rPr lang="en-US" sz="1800" dirty="0" smtClean="0"/>
              <a:t> </a:t>
            </a:r>
            <a:r>
              <a:rPr lang="sr-Cyrl-CS" sz="1800" dirty="0" smtClean="0"/>
              <a:t>коштаних</a:t>
            </a:r>
            <a:r>
              <a:rPr lang="en-US" sz="1800" dirty="0" smtClean="0"/>
              <a:t> </a:t>
            </a:r>
            <a:r>
              <a:rPr lang="sr-Cyrl-CS" sz="1800" dirty="0" smtClean="0"/>
              <a:t>структура</a:t>
            </a:r>
            <a:r>
              <a:rPr lang="en-US" sz="1800" dirty="0" smtClean="0"/>
              <a:t>, </a:t>
            </a:r>
            <a:r>
              <a:rPr lang="sr-Cyrl-CS" sz="1800" dirty="0" smtClean="0"/>
              <a:t>постојећих</a:t>
            </a:r>
            <a:r>
              <a:rPr lang="en-US" sz="1800" dirty="0" smtClean="0"/>
              <a:t> </a:t>
            </a:r>
            <a:r>
              <a:rPr lang="sr-Cyrl-CS" sz="1800" dirty="0" smtClean="0"/>
              <a:t>зуба</a:t>
            </a:r>
            <a:r>
              <a:rPr lang="en-US" sz="1800" dirty="0" smtClean="0"/>
              <a:t>, </a:t>
            </a:r>
            <a:r>
              <a:rPr lang="sr-Cyrl-CS" sz="1800" dirty="0" smtClean="0"/>
              <a:t>али</a:t>
            </a:r>
            <a:r>
              <a:rPr lang="en-US" sz="1800" dirty="0" smtClean="0"/>
              <a:t> </a:t>
            </a:r>
            <a:r>
              <a:rPr lang="sr-Cyrl-CS" sz="1800" dirty="0" smtClean="0"/>
              <a:t>и</a:t>
            </a:r>
            <a:r>
              <a:rPr lang="en-US" sz="1800" dirty="0" smtClean="0"/>
              <a:t> </a:t>
            </a:r>
            <a:r>
              <a:rPr lang="sr-Cyrl-CS" sz="1800" dirty="0" smtClean="0"/>
              <a:t>од</a:t>
            </a:r>
            <a:r>
              <a:rPr lang="en-US" sz="1800" dirty="0" smtClean="0"/>
              <a:t> </a:t>
            </a:r>
            <a:r>
              <a:rPr lang="sr-Cyrl-CS" sz="1800" dirty="0" smtClean="0"/>
              <a:t>интензитета</a:t>
            </a:r>
            <a:r>
              <a:rPr lang="en-US" sz="1800" dirty="0" smtClean="0"/>
              <a:t> </a:t>
            </a:r>
            <a:r>
              <a:rPr lang="sr-Cyrl-CS" sz="1800" dirty="0" smtClean="0"/>
              <a:t>и</a:t>
            </a:r>
            <a:r>
              <a:rPr lang="en-US" sz="1800" dirty="0" smtClean="0"/>
              <a:t> </a:t>
            </a:r>
            <a:r>
              <a:rPr lang="sr-Cyrl-CS" sz="1800" dirty="0" smtClean="0"/>
              <a:t>правца</a:t>
            </a:r>
            <a:r>
              <a:rPr lang="en-US" sz="1800" dirty="0" smtClean="0"/>
              <a:t> </a:t>
            </a:r>
            <a:r>
              <a:rPr lang="sr-Cyrl-CS" sz="1800" dirty="0" smtClean="0"/>
              <a:t>силе</a:t>
            </a:r>
            <a:r>
              <a:rPr lang="en-US" sz="1800" dirty="0" smtClean="0"/>
              <a:t> </a:t>
            </a:r>
            <a:r>
              <a:rPr lang="sr-Cyrl-CS" sz="1800" dirty="0" smtClean="0"/>
              <a:t>која</a:t>
            </a:r>
            <a:r>
              <a:rPr lang="en-US" sz="1800" dirty="0" smtClean="0"/>
              <a:t> </a:t>
            </a:r>
            <a:r>
              <a:rPr lang="sr-Cyrl-CS" sz="1800" dirty="0" smtClean="0"/>
              <a:t>доводи</a:t>
            </a:r>
            <a:r>
              <a:rPr lang="en-US" sz="1800" dirty="0" smtClean="0"/>
              <a:t> </a:t>
            </a:r>
            <a:r>
              <a:rPr lang="sr-Cyrl-CS" sz="1800" dirty="0" smtClean="0"/>
              <a:t>до</a:t>
            </a:r>
            <a:r>
              <a:rPr lang="en-US" sz="1800" dirty="0" smtClean="0"/>
              <a:t> </a:t>
            </a:r>
            <a:r>
              <a:rPr lang="sr-Cyrl-CS" sz="1800" dirty="0" smtClean="0"/>
              <a:t>дислокације</a:t>
            </a:r>
            <a:r>
              <a:rPr lang="en-US" sz="1800" dirty="0" smtClean="0"/>
              <a:t> </a:t>
            </a:r>
            <a:r>
              <a:rPr lang="sr-Cyrl-CS" sz="1800" dirty="0" smtClean="0"/>
              <a:t>фрагмената</a:t>
            </a:r>
            <a:r>
              <a:rPr lang="en-US" sz="1800" dirty="0" smtClean="0"/>
              <a:t> </a:t>
            </a:r>
            <a:r>
              <a:rPr lang="sr-Cyrl-CS" sz="1800" dirty="0" smtClean="0"/>
              <a:t>на</a:t>
            </a:r>
            <a:r>
              <a:rPr lang="en-US" sz="1800" dirty="0" smtClean="0"/>
              <a:t> </a:t>
            </a:r>
            <a:r>
              <a:rPr lang="sr-Cyrl-CS" sz="1800" dirty="0" smtClean="0"/>
              <a:t>првом</a:t>
            </a:r>
            <a:r>
              <a:rPr lang="en-US" sz="1800" dirty="0" smtClean="0"/>
              <a:t> </a:t>
            </a:r>
            <a:r>
              <a:rPr lang="sr-Cyrl-CS" sz="1800" dirty="0" smtClean="0"/>
              <a:t>месту</a:t>
            </a:r>
            <a:r>
              <a:rPr lang="en-US" sz="1800" dirty="0" smtClean="0"/>
              <a:t> </a:t>
            </a:r>
            <a:r>
              <a:rPr lang="sr-Cyrl-CS" sz="1800" dirty="0" smtClean="0"/>
              <a:t>зависи</a:t>
            </a:r>
            <a:r>
              <a:rPr lang="en-US" sz="1800" dirty="0" smtClean="0"/>
              <a:t> </a:t>
            </a:r>
            <a:r>
              <a:rPr lang="sr-Cyrl-CS" sz="1800" dirty="0" smtClean="0"/>
              <a:t>од</a:t>
            </a:r>
            <a:r>
              <a:rPr lang="en-US" sz="1800" dirty="0" smtClean="0"/>
              <a:t> </a:t>
            </a:r>
            <a:r>
              <a:rPr lang="sr-Cyrl-CS" sz="1800" dirty="0" smtClean="0"/>
              <a:t>интензитета</a:t>
            </a:r>
            <a:r>
              <a:rPr lang="en-US" sz="1800" dirty="0" smtClean="0"/>
              <a:t> </a:t>
            </a:r>
            <a:r>
              <a:rPr lang="sr-Cyrl-CS" sz="1800" dirty="0" smtClean="0"/>
              <a:t>и</a:t>
            </a:r>
            <a:r>
              <a:rPr lang="en-US" sz="1800" dirty="0" smtClean="0"/>
              <a:t> </a:t>
            </a:r>
            <a:r>
              <a:rPr lang="sr-Cyrl-CS" sz="1800" dirty="0" smtClean="0"/>
              <a:t>правца</a:t>
            </a:r>
            <a:r>
              <a:rPr lang="en-US" sz="1800" dirty="0" smtClean="0"/>
              <a:t> </a:t>
            </a:r>
            <a:r>
              <a:rPr lang="sr-Cyrl-CS" sz="1800" dirty="0" smtClean="0"/>
              <a:t>дејства</a:t>
            </a:r>
            <a:r>
              <a:rPr lang="en-US" sz="1800" dirty="0" smtClean="0"/>
              <a:t> </a:t>
            </a:r>
            <a:r>
              <a:rPr lang="sr-Cyrl-CS" sz="1800" dirty="0" smtClean="0"/>
              <a:t>трауматске</a:t>
            </a:r>
            <a:r>
              <a:rPr lang="en-US" sz="1800" dirty="0" smtClean="0"/>
              <a:t> </a:t>
            </a:r>
            <a:r>
              <a:rPr lang="sr-Cyrl-CS" sz="1800" dirty="0" smtClean="0"/>
              <a:t>прелома</a:t>
            </a:r>
            <a:endParaRPr lang="en-US" sz="1800" dirty="0" smtClean="0"/>
          </a:p>
          <a:p>
            <a:pPr>
              <a:spcBef>
                <a:spcPts val="1000"/>
              </a:spcBef>
            </a:pPr>
            <a:r>
              <a:rPr lang="sr-Cyrl-CS" sz="1800" dirty="0" smtClean="0"/>
              <a:t>Степен</a:t>
            </a:r>
            <a:r>
              <a:rPr lang="en-US" sz="1800" dirty="0" smtClean="0"/>
              <a:t>, </a:t>
            </a:r>
            <a:r>
              <a:rPr lang="sr-Cyrl-CS" sz="1800" dirty="0" smtClean="0"/>
              <a:t>тј</a:t>
            </a:r>
            <a:r>
              <a:rPr lang="en-US" sz="1800" dirty="0" smtClean="0"/>
              <a:t>, </a:t>
            </a:r>
            <a:r>
              <a:rPr lang="sr-Cyrl-CS" sz="1800" dirty="0" smtClean="0"/>
              <a:t>величина</a:t>
            </a:r>
            <a:r>
              <a:rPr lang="en-US" sz="1800" dirty="0" smtClean="0"/>
              <a:t> </a:t>
            </a:r>
            <a:r>
              <a:rPr lang="sr-Cyrl-CS" sz="1800" dirty="0" smtClean="0"/>
              <a:t>силе</a:t>
            </a:r>
            <a:r>
              <a:rPr lang="en-US" sz="1800" dirty="0" smtClean="0"/>
              <a:t>.</a:t>
            </a:r>
          </a:p>
          <a:p>
            <a:pPr>
              <a:spcBef>
                <a:spcPts val="1000"/>
              </a:spcBef>
            </a:pPr>
            <a:r>
              <a:rPr lang="sr-Cyrl-CS" sz="1800" dirty="0" smtClean="0"/>
              <a:t>Међутим</a:t>
            </a:r>
            <a:r>
              <a:rPr lang="en-US" sz="1800" dirty="0" smtClean="0"/>
              <a:t>, </a:t>
            </a:r>
            <a:r>
              <a:rPr lang="sr-Cyrl-CS" sz="1800" dirty="0" smtClean="0"/>
              <a:t>код</a:t>
            </a:r>
            <a:r>
              <a:rPr lang="en-US" sz="1800" dirty="0" smtClean="0"/>
              <a:t> </a:t>
            </a:r>
            <a:r>
              <a:rPr lang="sr-Cyrl-CS" sz="1800" dirty="0" smtClean="0"/>
              <a:t>прелома</a:t>
            </a:r>
            <a:r>
              <a:rPr lang="en-US" sz="1800" dirty="0" smtClean="0"/>
              <a:t> </a:t>
            </a:r>
            <a:r>
              <a:rPr lang="sr-Cyrl-CS" sz="1800" dirty="0" smtClean="0"/>
              <a:t>доње</a:t>
            </a:r>
            <a:r>
              <a:rPr lang="en-US" sz="1800" dirty="0" smtClean="0"/>
              <a:t> </a:t>
            </a:r>
            <a:r>
              <a:rPr lang="sr-Cyrl-CS" sz="1800" dirty="0" smtClean="0"/>
              <a:t>вилице</a:t>
            </a:r>
            <a:r>
              <a:rPr lang="en-US" sz="1800" dirty="0" smtClean="0"/>
              <a:t> </a:t>
            </a:r>
            <a:r>
              <a:rPr lang="sr-Cyrl-CS" sz="1800" dirty="0" smtClean="0"/>
              <a:t>знатан</a:t>
            </a:r>
            <a:r>
              <a:rPr lang="en-US" sz="1800" dirty="0" smtClean="0"/>
              <a:t> </a:t>
            </a:r>
            <a:r>
              <a:rPr lang="sr-Cyrl-CS" sz="1800" dirty="0" smtClean="0"/>
              <a:t>утицај</a:t>
            </a:r>
            <a:r>
              <a:rPr lang="en-US" sz="1800" dirty="0" smtClean="0"/>
              <a:t> </a:t>
            </a:r>
            <a:r>
              <a:rPr lang="sr-Cyrl-CS" sz="1800" dirty="0" smtClean="0"/>
              <a:t>на</a:t>
            </a:r>
            <a:r>
              <a:rPr lang="en-US" sz="1800" dirty="0" smtClean="0"/>
              <a:t> </a:t>
            </a:r>
            <a:r>
              <a:rPr lang="sr-Cyrl-CS" sz="1800" dirty="0" smtClean="0"/>
              <a:t>дислокацију</a:t>
            </a:r>
            <a:r>
              <a:rPr lang="en-US" sz="1800" dirty="0" smtClean="0"/>
              <a:t> </a:t>
            </a:r>
            <a:r>
              <a:rPr lang="sr-Cyrl-CS" sz="1800" dirty="0" smtClean="0"/>
              <a:t>фрагмената</a:t>
            </a:r>
            <a:r>
              <a:rPr lang="en-US" sz="1800" dirty="0" smtClean="0"/>
              <a:t> </a:t>
            </a:r>
            <a:r>
              <a:rPr lang="sr-Cyrl-CS" sz="1800" dirty="0" smtClean="0"/>
              <a:t>има</a:t>
            </a:r>
            <a:r>
              <a:rPr lang="en-US" sz="1800" dirty="0" smtClean="0"/>
              <a:t> </a:t>
            </a:r>
            <a:r>
              <a:rPr lang="sr-Cyrl-CS" sz="1800" dirty="0" smtClean="0"/>
              <a:t>и</a:t>
            </a:r>
            <a:r>
              <a:rPr lang="en-US" sz="1800" dirty="0" smtClean="0"/>
              <a:t> </a:t>
            </a:r>
            <a:r>
              <a:rPr lang="sr-Cyrl-CS" sz="1800" dirty="0" smtClean="0"/>
              <a:t>контракција</a:t>
            </a:r>
            <a:r>
              <a:rPr lang="en-US" sz="1800" dirty="0" smtClean="0"/>
              <a:t>  </a:t>
            </a:r>
            <a:r>
              <a:rPr lang="sr-Cyrl-CS" sz="1800" dirty="0" smtClean="0"/>
              <a:t>мастикаторних</a:t>
            </a:r>
            <a:r>
              <a:rPr lang="en-US" sz="1800" dirty="0" smtClean="0"/>
              <a:t> </a:t>
            </a:r>
            <a:r>
              <a:rPr lang="sr-Cyrl-CS" sz="1800" dirty="0" smtClean="0"/>
              <a:t>мишића</a:t>
            </a:r>
            <a:r>
              <a:rPr lang="en-US" sz="1800" dirty="0" smtClean="0"/>
              <a:t> </a:t>
            </a:r>
            <a:r>
              <a:rPr lang="sr-Cyrl-CS" sz="1800" dirty="0" smtClean="0"/>
              <a:t>који</a:t>
            </a:r>
            <a:r>
              <a:rPr lang="en-US" sz="1800" dirty="0" smtClean="0"/>
              <a:t> </a:t>
            </a:r>
            <a:r>
              <a:rPr lang="sr-Cyrl-CS" sz="1800" dirty="0" smtClean="0"/>
              <a:t>се</a:t>
            </a:r>
            <a:r>
              <a:rPr lang="en-US" sz="1800" dirty="0" smtClean="0"/>
              <a:t> </a:t>
            </a:r>
            <a:r>
              <a:rPr lang="sr-Cyrl-CS" sz="1800" dirty="0" smtClean="0"/>
              <a:t>на</a:t>
            </a:r>
            <a:r>
              <a:rPr lang="en-US" sz="1800" dirty="0" smtClean="0"/>
              <a:t> </a:t>
            </a:r>
            <a:r>
              <a:rPr lang="sr-Cyrl-CS" sz="1800" dirty="0" smtClean="0"/>
              <a:t>њој</a:t>
            </a:r>
            <a:r>
              <a:rPr lang="en-US" sz="1800" dirty="0" smtClean="0"/>
              <a:t> </a:t>
            </a:r>
            <a:r>
              <a:rPr lang="sr-Cyrl-CS" sz="1800" dirty="0" smtClean="0"/>
              <a:t>припајају</a:t>
            </a:r>
            <a:endParaRPr lang="en-US" sz="1800" dirty="0" smtClean="0"/>
          </a:p>
          <a:p>
            <a:pPr>
              <a:spcBef>
                <a:spcPts val="1000"/>
              </a:spcBef>
            </a:pPr>
            <a:r>
              <a:rPr lang="sr-Cyrl-CS" sz="1800" dirty="0" smtClean="0"/>
              <a:t>Преломи</a:t>
            </a:r>
            <a:r>
              <a:rPr lang="en-US" sz="1800" dirty="0" smtClean="0"/>
              <a:t> </a:t>
            </a:r>
            <a:r>
              <a:rPr lang="sr-Cyrl-CS" sz="1800" dirty="0" smtClean="0"/>
              <a:t>у</a:t>
            </a:r>
            <a:r>
              <a:rPr lang="en-US" sz="1800" dirty="0" smtClean="0"/>
              <a:t> </a:t>
            </a:r>
            <a:r>
              <a:rPr lang="sr-Cyrl-CS" sz="1800" dirty="0" smtClean="0"/>
              <a:t>пределу</a:t>
            </a:r>
            <a:r>
              <a:rPr lang="en-US" sz="1800" dirty="0" smtClean="0"/>
              <a:t> </a:t>
            </a:r>
            <a:r>
              <a:rPr lang="sr-Cyrl-CS" sz="1800" dirty="0" smtClean="0"/>
              <a:t>угла</a:t>
            </a:r>
            <a:r>
              <a:rPr lang="en-US" sz="1800" dirty="0" smtClean="0"/>
              <a:t> </a:t>
            </a:r>
            <a:r>
              <a:rPr lang="sr-Cyrl-CS" sz="1800" dirty="0" smtClean="0"/>
              <a:t>или</a:t>
            </a:r>
            <a:r>
              <a:rPr lang="en-US" sz="1800" dirty="0" smtClean="0"/>
              <a:t> </a:t>
            </a:r>
            <a:r>
              <a:rPr lang="sr-Cyrl-CS" sz="1800" dirty="0" smtClean="0"/>
              <a:t>тела</a:t>
            </a:r>
            <a:r>
              <a:rPr lang="en-US" sz="1800" dirty="0" smtClean="0"/>
              <a:t> </a:t>
            </a:r>
            <a:r>
              <a:rPr lang="sr-Cyrl-CS" sz="1800" dirty="0" smtClean="0"/>
              <a:t>доње</a:t>
            </a:r>
            <a:r>
              <a:rPr lang="en-US" sz="1800" dirty="0" smtClean="0"/>
              <a:t> </a:t>
            </a:r>
            <a:r>
              <a:rPr lang="sr-Cyrl-CS" sz="1800" dirty="0" smtClean="0"/>
              <a:t>вилице</a:t>
            </a:r>
            <a:r>
              <a:rPr lang="en-US" sz="1800" dirty="0" smtClean="0"/>
              <a:t> </a:t>
            </a:r>
            <a:r>
              <a:rPr lang="sr-Cyrl-CS" sz="1800" dirty="0" smtClean="0"/>
              <a:t>биће</a:t>
            </a:r>
            <a:r>
              <a:rPr lang="en-US" sz="1800" dirty="0" smtClean="0"/>
              <a:t> </a:t>
            </a:r>
            <a:r>
              <a:rPr lang="sr-Cyrl-CS" sz="1800" dirty="0" smtClean="0"/>
              <a:t>дислоковани</a:t>
            </a:r>
            <a:r>
              <a:rPr lang="en-US" sz="1800" dirty="0" smtClean="0"/>
              <a:t> </a:t>
            </a:r>
            <a:r>
              <a:rPr lang="sr-Cyrl-CS" sz="1800" dirty="0" smtClean="0"/>
              <a:t>често</a:t>
            </a:r>
            <a:r>
              <a:rPr lang="en-US" sz="1800" dirty="0" smtClean="0"/>
              <a:t> </a:t>
            </a:r>
            <a:r>
              <a:rPr lang="sr-Cyrl-CS" sz="1800" dirty="0" smtClean="0"/>
              <a:t>синергичном</a:t>
            </a:r>
            <a:r>
              <a:rPr lang="en-US" sz="1800" dirty="0" smtClean="0"/>
              <a:t> </a:t>
            </a:r>
            <a:r>
              <a:rPr lang="sr-Cyrl-CS" sz="1800" dirty="0" smtClean="0"/>
              <a:t>вучом</a:t>
            </a:r>
            <a:r>
              <a:rPr lang="en-US" sz="1800" dirty="0" smtClean="0"/>
              <a:t> </a:t>
            </a:r>
            <a:r>
              <a:rPr lang="sr-Cyrl-CS" sz="1800" dirty="0" smtClean="0"/>
              <a:t>мишића</a:t>
            </a:r>
            <a:r>
              <a:rPr lang="en-US" sz="1800" dirty="0" smtClean="0"/>
              <a:t> </a:t>
            </a:r>
            <a:r>
              <a:rPr lang="sr-Cyrl-CS" sz="1800" dirty="0" smtClean="0"/>
              <a:t>затварача</a:t>
            </a:r>
            <a:r>
              <a:rPr lang="en-US" sz="1800" dirty="0" smtClean="0"/>
              <a:t> </a:t>
            </a:r>
            <a:r>
              <a:rPr lang="sr-Cyrl-CS" sz="1800" dirty="0" smtClean="0"/>
              <a:t>доње</a:t>
            </a:r>
            <a:r>
              <a:rPr lang="en-US" sz="1800" dirty="0" smtClean="0"/>
              <a:t> </a:t>
            </a:r>
            <a:r>
              <a:rPr lang="sr-Cyrl-CS" sz="1800" dirty="0" smtClean="0"/>
              <a:t>вилице</a:t>
            </a:r>
            <a:r>
              <a:rPr lang="en-US" sz="1800" dirty="0" smtClean="0"/>
              <a:t> (</a:t>
            </a:r>
            <a:r>
              <a:rPr lang="en-US" sz="1800" i="1" dirty="0" smtClean="0"/>
              <a:t>m. </a:t>
            </a:r>
            <a:r>
              <a:rPr lang="en-US" sz="1800" i="1" dirty="0" err="1" smtClean="0"/>
              <a:t>masseter</a:t>
            </a:r>
            <a:r>
              <a:rPr lang="en-US" sz="1800" i="1" dirty="0" smtClean="0"/>
              <a:t> </a:t>
            </a:r>
            <a:r>
              <a:rPr lang="sr-Cyrl-CS" sz="1800" dirty="0" smtClean="0"/>
              <a:t>и</a:t>
            </a:r>
            <a:r>
              <a:rPr lang="en-US" sz="1800" i="1" dirty="0" smtClean="0"/>
              <a:t> m. </a:t>
            </a:r>
            <a:r>
              <a:rPr lang="en-US" sz="1800" i="1" dirty="0" err="1" smtClean="0"/>
              <a:t>temporalis</a:t>
            </a:r>
            <a:r>
              <a:rPr lang="en-US" sz="1800" i="1" dirty="0" smtClean="0"/>
              <a:t>)</a:t>
            </a:r>
          </a:p>
          <a:p>
            <a:pPr>
              <a:spcBef>
                <a:spcPts val="1000"/>
              </a:spcBef>
            </a:pPr>
            <a:r>
              <a:rPr lang="sr-Cyrl-CS" sz="1800" dirty="0" smtClean="0"/>
              <a:t>Истовремено</a:t>
            </a:r>
            <a:r>
              <a:rPr lang="en-US" sz="1800" dirty="0" smtClean="0"/>
              <a:t> </a:t>
            </a:r>
            <a:r>
              <a:rPr lang="sr-Cyrl-CS" sz="1800" dirty="0" smtClean="0"/>
              <a:t>ће</a:t>
            </a:r>
            <a:r>
              <a:rPr lang="en-US" sz="1800" dirty="0" smtClean="0"/>
              <a:t> </a:t>
            </a:r>
            <a:r>
              <a:rPr lang="sr-Cyrl-CS" sz="1800" dirty="0" smtClean="0"/>
              <a:t>већи</a:t>
            </a:r>
            <a:r>
              <a:rPr lang="en-US" sz="1800" dirty="0" smtClean="0"/>
              <a:t>, </a:t>
            </a:r>
            <a:r>
              <a:rPr lang="sr-Cyrl-CS" sz="1800" dirty="0" smtClean="0"/>
              <a:t>дужи</a:t>
            </a:r>
            <a:r>
              <a:rPr lang="en-US" sz="1800" dirty="0" smtClean="0"/>
              <a:t> </a:t>
            </a:r>
            <a:r>
              <a:rPr lang="sr-Cyrl-CS" sz="1800" dirty="0" smtClean="0"/>
              <a:t>предњи</a:t>
            </a:r>
            <a:r>
              <a:rPr lang="en-US" sz="1800" dirty="0" smtClean="0"/>
              <a:t> </a:t>
            </a:r>
            <a:r>
              <a:rPr lang="sr-Cyrl-CS" sz="1800" dirty="0" smtClean="0"/>
              <a:t>фрагмент</a:t>
            </a:r>
            <a:r>
              <a:rPr lang="en-US" sz="1800" dirty="0" smtClean="0"/>
              <a:t> </a:t>
            </a:r>
            <a:r>
              <a:rPr lang="sr-Cyrl-CS" sz="1800" dirty="0" smtClean="0"/>
              <a:t>доње</a:t>
            </a:r>
            <a:r>
              <a:rPr lang="en-US" sz="1800" dirty="0" smtClean="0"/>
              <a:t> </a:t>
            </a:r>
            <a:r>
              <a:rPr lang="sr-Cyrl-CS" sz="1800" dirty="0" smtClean="0"/>
              <a:t>вилице</a:t>
            </a:r>
            <a:r>
              <a:rPr lang="en-US" sz="1800" dirty="0" smtClean="0"/>
              <a:t> </a:t>
            </a:r>
            <a:r>
              <a:rPr lang="sr-Cyrl-CS" sz="1800" dirty="0" smtClean="0"/>
              <a:t>бити</a:t>
            </a:r>
            <a:r>
              <a:rPr lang="en-US" sz="1800" dirty="0" smtClean="0"/>
              <a:t> </a:t>
            </a:r>
            <a:r>
              <a:rPr lang="sr-Cyrl-CS" sz="1800" dirty="0" smtClean="0"/>
              <a:t>повучен</a:t>
            </a:r>
            <a:r>
              <a:rPr lang="en-US" sz="1800" dirty="0" smtClean="0"/>
              <a:t> </a:t>
            </a:r>
            <a:r>
              <a:rPr lang="sr-Cyrl-CS" sz="1800" dirty="0" smtClean="0"/>
              <a:t>наниже</a:t>
            </a:r>
            <a:r>
              <a:rPr lang="en-US" sz="1800" dirty="0" smtClean="0"/>
              <a:t> </a:t>
            </a:r>
            <a:r>
              <a:rPr lang="sr-Cyrl-CS" sz="1800" dirty="0" smtClean="0"/>
              <a:t>дејством</a:t>
            </a:r>
            <a:r>
              <a:rPr lang="en-US" sz="1800" dirty="0" smtClean="0"/>
              <a:t> </a:t>
            </a:r>
            <a:r>
              <a:rPr lang="sr-Cyrl-CS" sz="1800" dirty="0" smtClean="0"/>
              <a:t>мишића</a:t>
            </a:r>
            <a:r>
              <a:rPr lang="en-US" sz="1800" dirty="0" smtClean="0"/>
              <a:t> </a:t>
            </a:r>
            <a:r>
              <a:rPr lang="sr-Cyrl-CS" sz="1800" dirty="0" smtClean="0"/>
              <a:t>отварача</a:t>
            </a:r>
            <a:endParaRPr lang="en-US" sz="1800" dirty="0" smtClean="0"/>
          </a:p>
          <a:p>
            <a:pPr>
              <a:spcBef>
                <a:spcPts val="1000"/>
              </a:spcBef>
            </a:pPr>
            <a:r>
              <a:rPr lang="sr-Cyrl-CS" sz="1800" dirty="0" smtClean="0"/>
              <a:t>Ово</a:t>
            </a:r>
            <a:r>
              <a:rPr lang="en-US" sz="1800" dirty="0" smtClean="0"/>
              <a:t> </a:t>
            </a:r>
            <a:r>
              <a:rPr lang="sr-Cyrl-CS" sz="1800" dirty="0" smtClean="0"/>
              <a:t>ће</a:t>
            </a:r>
            <a:r>
              <a:rPr lang="en-US" sz="1800" dirty="0" smtClean="0"/>
              <a:t> </a:t>
            </a:r>
            <a:r>
              <a:rPr lang="sr-Cyrl-CS" sz="1800" dirty="0" smtClean="0"/>
              <a:t>доћи</a:t>
            </a:r>
            <a:r>
              <a:rPr lang="en-US" sz="1800" dirty="0" smtClean="0"/>
              <a:t> </a:t>
            </a:r>
            <a:r>
              <a:rPr lang="sr-Cyrl-CS" sz="1800" dirty="0" smtClean="0"/>
              <a:t>до</a:t>
            </a:r>
            <a:r>
              <a:rPr lang="en-US" sz="1800" dirty="0" smtClean="0"/>
              <a:t> </a:t>
            </a:r>
            <a:r>
              <a:rPr lang="sr-Cyrl-CS" sz="1800" dirty="0" smtClean="0"/>
              <a:t>пуног</a:t>
            </a:r>
            <a:r>
              <a:rPr lang="en-US" sz="1800" dirty="0" smtClean="0"/>
              <a:t> </a:t>
            </a:r>
            <a:r>
              <a:rPr lang="sr-Cyrl-CS" sz="1800" dirty="0" smtClean="0"/>
              <a:t>изражаја</a:t>
            </a:r>
            <a:r>
              <a:rPr lang="en-US" sz="1800" dirty="0" smtClean="0"/>
              <a:t> </a:t>
            </a:r>
            <a:r>
              <a:rPr lang="sr-Cyrl-CS" sz="1800" dirty="0" smtClean="0"/>
              <a:t>ако</a:t>
            </a:r>
            <a:r>
              <a:rPr lang="en-US" sz="1800" dirty="0" smtClean="0"/>
              <a:t> </a:t>
            </a:r>
            <a:r>
              <a:rPr lang="sr-Cyrl-CS" sz="1800" dirty="0" smtClean="0"/>
              <a:t>истовремено</a:t>
            </a:r>
            <a:r>
              <a:rPr lang="en-US" sz="1800" dirty="0" smtClean="0"/>
              <a:t> </a:t>
            </a:r>
            <a:r>
              <a:rPr lang="sr-Cyrl-CS" sz="1800" dirty="0" smtClean="0"/>
              <a:t>постоји</a:t>
            </a:r>
            <a:r>
              <a:rPr lang="en-US" sz="1800" dirty="0" smtClean="0"/>
              <a:t> </a:t>
            </a:r>
            <a:r>
              <a:rPr lang="sr-Cyrl-CS" sz="1800" dirty="0" smtClean="0"/>
              <a:t>и</a:t>
            </a:r>
            <a:r>
              <a:rPr lang="en-US" sz="1800" dirty="0" smtClean="0"/>
              <a:t> </a:t>
            </a:r>
            <a:r>
              <a:rPr lang="sr-Cyrl-CS" sz="1800" dirty="0" smtClean="0"/>
              <a:t>неповољна</a:t>
            </a:r>
            <a:r>
              <a:rPr lang="en-US" sz="1800" dirty="0" smtClean="0"/>
              <a:t> </a:t>
            </a:r>
            <a:r>
              <a:rPr lang="sr-Cyrl-CS" sz="1800" dirty="0" smtClean="0"/>
              <a:t>линија</a:t>
            </a:r>
            <a:r>
              <a:rPr lang="en-US" sz="1800" dirty="0" smtClean="0"/>
              <a:t> </a:t>
            </a:r>
            <a:r>
              <a:rPr lang="sr-Cyrl-CS" sz="1800" dirty="0" smtClean="0"/>
              <a:t>прелома</a:t>
            </a:r>
            <a:endParaRPr lang="en-US" sz="1800" dirty="0" smtClean="0"/>
          </a:p>
        </p:txBody>
      </p:sp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79425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ПРЕЛОМИ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ДОЊЕ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ВИЛИЦЕ</a:t>
            </a:r>
            <a:endParaRPr lang="en-US" altLang="en-US" sz="4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43425" cy="4043363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sr-Cyrl-CS" altLang="en-US" sz="2400" dirty="0" smtClean="0"/>
              <a:t>Све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знаке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прелома</a:t>
            </a:r>
            <a:r>
              <a:rPr lang="en-US" altLang="en-US" sz="2400" dirty="0" smtClean="0"/>
              <a:t>, </a:t>
            </a:r>
            <a:r>
              <a:rPr lang="sr-Cyrl-CS" altLang="en-US" sz="2400" dirty="0" smtClean="0"/>
              <a:t>можемо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поделити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на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несигурне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сигурне</a:t>
            </a:r>
            <a:endParaRPr lang="en-US" altLang="en-US" sz="2400" dirty="0" smtClean="0"/>
          </a:p>
          <a:p>
            <a:pPr>
              <a:spcBef>
                <a:spcPts val="1800"/>
              </a:spcBef>
            </a:pPr>
            <a:r>
              <a:rPr lang="sr-Cyrl-CS" altLang="en-US" sz="2400" dirty="0" smtClean="0"/>
              <a:t>Присуство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свих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сигурних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знакова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упућује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на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постојање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прелома</a:t>
            </a:r>
            <a:r>
              <a:rPr lang="en-US" altLang="en-US" sz="2400" dirty="0" smtClean="0"/>
              <a:t>, </a:t>
            </a:r>
            <a:r>
              <a:rPr lang="sr-Cyrl-CS" altLang="en-US" sz="2400" dirty="0" smtClean="0"/>
              <a:t>али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одсуство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појединих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не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значи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да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прелома</a:t>
            </a:r>
            <a:r>
              <a:rPr lang="en-US" altLang="en-US" sz="2400" dirty="0" smtClean="0"/>
              <a:t> </a:t>
            </a:r>
            <a:r>
              <a:rPr lang="sr-Cyrl-CS" altLang="en-US" sz="2400" dirty="0" smtClean="0"/>
              <a:t>нема</a:t>
            </a:r>
            <a:endParaRPr lang="en-US" altLang="en-US" sz="2400" dirty="0" smtClean="0"/>
          </a:p>
        </p:txBody>
      </p:sp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>
              <a:defRPr/>
            </a:pP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СИМПТОМАТОЛОГИЈА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ПРЕЛОМА</a:t>
            </a:r>
            <a:endParaRPr lang="en-US" altLang="en-US" sz="4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8" name="Picture 6" descr="drfx2p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357313"/>
            <a:ext cx="2286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0" descr="article-image-1919-FIGURE_2_DEEP_WOUND_IN_THE_LEFT_PARASYMPHYSIS_REG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29125"/>
            <a:ext cx="233362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sr-Cyrl-CS" altLang="en-US" sz="2400" smtClean="0"/>
              <a:t>БОЛ</a:t>
            </a:r>
            <a:endParaRPr lang="en-US" altLang="en-US" sz="2400" smtClean="0"/>
          </a:p>
          <a:p>
            <a:pPr>
              <a:spcBef>
                <a:spcPts val="1200"/>
              </a:spcBef>
            </a:pPr>
            <a:r>
              <a:rPr lang="sr-Cyrl-CS" altLang="en-US" sz="2400" smtClean="0"/>
              <a:t>ОТОК</a:t>
            </a:r>
            <a:endParaRPr lang="en-US" altLang="en-US" sz="2400" smtClean="0"/>
          </a:p>
          <a:p>
            <a:pPr>
              <a:spcBef>
                <a:spcPts val="1200"/>
              </a:spcBef>
            </a:pPr>
            <a:r>
              <a:rPr lang="en-US" altLang="en-US" sz="2400" i="1" smtClean="0"/>
              <a:t>FUNCTIO LAESA</a:t>
            </a:r>
          </a:p>
          <a:p>
            <a:pPr>
              <a:spcBef>
                <a:spcPts val="1200"/>
              </a:spcBef>
            </a:pPr>
            <a:r>
              <a:rPr lang="en-US" altLang="en-US" sz="2400" i="1" smtClean="0"/>
              <a:t>TRIZMUS</a:t>
            </a:r>
          </a:p>
          <a:p>
            <a:pPr>
              <a:spcBef>
                <a:spcPts val="1200"/>
              </a:spcBef>
            </a:pPr>
            <a:r>
              <a:rPr lang="sr-Cyrl-CS" altLang="en-US" sz="2400" smtClean="0"/>
              <a:t>ХИПЕРСАЛИВАЦИЈА</a:t>
            </a:r>
            <a:endParaRPr lang="en-US" altLang="en-US" sz="2400" smtClean="0"/>
          </a:p>
          <a:p>
            <a:pPr>
              <a:spcBef>
                <a:spcPts val="1200"/>
              </a:spcBef>
            </a:pPr>
            <a:r>
              <a:rPr lang="en-US" altLang="en-US" sz="2400" i="1" smtClean="0"/>
              <a:t>FETOR EX ORE</a:t>
            </a:r>
          </a:p>
          <a:p>
            <a:pPr>
              <a:spcBef>
                <a:spcPts val="1200"/>
              </a:spcBef>
            </a:pPr>
            <a:r>
              <a:rPr lang="sr-Cyrl-CS" altLang="en-US" sz="2400" smtClean="0"/>
              <a:t>ПОРЕМЕЋАЈ</a:t>
            </a:r>
            <a:r>
              <a:rPr lang="en-US" altLang="en-US" sz="2400" smtClean="0"/>
              <a:t> </a:t>
            </a:r>
            <a:r>
              <a:rPr lang="sr-Cyrl-CS" altLang="en-US" sz="2400" smtClean="0"/>
              <a:t>ОКЛУЗИЈЕ</a:t>
            </a:r>
            <a:endParaRPr lang="en-US" altLang="en-US" sz="2400" smtClean="0"/>
          </a:p>
          <a:p>
            <a:pPr>
              <a:spcBef>
                <a:spcPts val="1200"/>
              </a:spcBef>
            </a:pPr>
            <a:r>
              <a:rPr lang="sr-Cyrl-CS" altLang="en-US" sz="2400" smtClean="0"/>
              <a:t>ДЕФОРМАЦИЈА</a:t>
            </a:r>
            <a:endParaRPr lang="en-US" altLang="en-US" sz="2400" smtClean="0"/>
          </a:p>
        </p:txBody>
      </p:sp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НЕСИГУРНИ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ЗНАЦИ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ПРЕЛОМА</a:t>
            </a:r>
            <a:endParaRPr lang="en-US" altLang="en-US" sz="4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3" name="Picture 7" descr="Ipicturemandibularfra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600200"/>
            <a:ext cx="2819400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9" descr="c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9624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42938" y="1214438"/>
            <a:ext cx="8229600" cy="1765300"/>
          </a:xfrm>
        </p:spPr>
        <p:txBody>
          <a:bodyPr/>
          <a:lstStyle/>
          <a:p>
            <a:pPr>
              <a:tabLst>
                <a:tab pos="854075" algn="l"/>
              </a:tabLst>
            </a:pPr>
            <a:r>
              <a:rPr lang="sr-Cyrl-CS" altLang="en-US" sz="2800" smtClean="0"/>
              <a:t>АБНОРМАЛНА</a:t>
            </a:r>
            <a:r>
              <a:rPr lang="en-US" altLang="en-US" sz="2800" smtClean="0"/>
              <a:t> </a:t>
            </a:r>
            <a:r>
              <a:rPr lang="sr-Cyrl-CS" altLang="en-US" sz="2800" smtClean="0"/>
              <a:t>ПОКРЕТЉИВОСТ</a:t>
            </a:r>
            <a:r>
              <a:rPr lang="en-US" altLang="en-US" sz="2800" smtClean="0"/>
              <a:t> </a:t>
            </a:r>
            <a:r>
              <a:rPr lang="sr-Cyrl-CS" altLang="en-US" sz="2800" smtClean="0"/>
              <a:t>ФРАГМЕНАТА</a:t>
            </a:r>
            <a:endParaRPr lang="en-US" altLang="en-US" sz="2800" smtClean="0"/>
          </a:p>
          <a:p>
            <a:pPr>
              <a:tabLst>
                <a:tab pos="854075" algn="l"/>
              </a:tabLst>
            </a:pPr>
            <a:r>
              <a:rPr lang="sr-Cyrl-CS" altLang="en-US" sz="2800" smtClean="0"/>
              <a:t>КРЕПИТАЦИЈА</a:t>
            </a:r>
            <a:endParaRPr lang="en-US" altLang="en-US" sz="2800" smtClean="0"/>
          </a:p>
        </p:txBody>
      </p:sp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557213" y="15875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СИГУРНИ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ЗНАЦИ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ПРЕЛОМА</a:t>
            </a:r>
            <a:endParaRPr lang="en-US" altLang="en-US" sz="4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6" name="Picture 5" descr="DSC004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3214688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7" descr="drfx2p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857500"/>
            <a:ext cx="26670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dirty="0" smtClean="0"/>
              <a:t>При</a:t>
            </a:r>
            <a:r>
              <a:rPr lang="en-US" dirty="0" smtClean="0"/>
              <a:t> </a:t>
            </a:r>
            <a:r>
              <a:rPr lang="sr-Cyrl-CS" dirty="0" smtClean="0"/>
              <a:t>дејству</a:t>
            </a:r>
            <a:r>
              <a:rPr lang="en-US" dirty="0" smtClean="0"/>
              <a:t> </a:t>
            </a:r>
            <a:r>
              <a:rPr lang="sr-Cyrl-CS" dirty="0" smtClean="0"/>
              <a:t>јаке</a:t>
            </a:r>
            <a:r>
              <a:rPr lang="en-US" dirty="0" smtClean="0"/>
              <a:t> </a:t>
            </a:r>
            <a:r>
              <a:rPr lang="sr-Cyrl-CS" dirty="0" smtClean="0"/>
              <a:t>трауматске</a:t>
            </a:r>
            <a:r>
              <a:rPr lang="en-US" dirty="0" smtClean="0"/>
              <a:t> </a:t>
            </a:r>
            <a:r>
              <a:rPr lang="sr-Cyrl-CS" dirty="0" smtClean="0"/>
              <a:t>силе</a:t>
            </a:r>
            <a:r>
              <a:rPr lang="en-US" dirty="0" smtClean="0"/>
              <a:t> </a:t>
            </a:r>
            <a:r>
              <a:rPr lang="sr-Cyrl-CS" dirty="0" smtClean="0"/>
              <a:t>на</a:t>
            </a:r>
            <a:r>
              <a:rPr lang="en-US" dirty="0" smtClean="0"/>
              <a:t> </a:t>
            </a:r>
            <a:r>
              <a:rPr lang="sr-Cyrl-CS" dirty="0" smtClean="0"/>
              <a:t>кост</a:t>
            </a:r>
            <a:r>
              <a:rPr lang="en-US" dirty="0" smtClean="0"/>
              <a:t>, </a:t>
            </a:r>
            <a:r>
              <a:rPr lang="sr-Cyrl-CS" dirty="0" smtClean="0"/>
              <a:t>до</a:t>
            </a:r>
            <a:r>
              <a:rPr lang="en-US" dirty="0" smtClean="0"/>
              <a:t> </a:t>
            </a:r>
            <a:r>
              <a:rPr lang="sr-Cyrl-CS" dirty="0" smtClean="0"/>
              <a:t>прелома</a:t>
            </a:r>
            <a:r>
              <a:rPr lang="en-US" dirty="0" smtClean="0"/>
              <a:t> </a:t>
            </a:r>
            <a:r>
              <a:rPr lang="sr-Cyrl-CS" dirty="0" smtClean="0"/>
              <a:t>може</a:t>
            </a:r>
            <a:r>
              <a:rPr lang="en-US" dirty="0" smtClean="0"/>
              <a:t> </a:t>
            </a:r>
            <a:r>
              <a:rPr lang="sr-Cyrl-CS" dirty="0" smtClean="0"/>
              <a:t>доцћи</a:t>
            </a:r>
            <a:r>
              <a:rPr lang="en-US" dirty="0" smtClean="0"/>
              <a:t> </a:t>
            </a:r>
            <a:r>
              <a:rPr lang="sr-Cyrl-CS" dirty="0" smtClean="0"/>
              <a:t>на</a:t>
            </a:r>
            <a:r>
              <a:rPr lang="en-US" dirty="0" smtClean="0"/>
              <a:t> </a:t>
            </a:r>
            <a:r>
              <a:rPr lang="sr-Cyrl-CS" dirty="0" smtClean="0"/>
              <a:t>месту</a:t>
            </a:r>
            <a:r>
              <a:rPr lang="en-US" dirty="0" smtClean="0"/>
              <a:t> </a:t>
            </a:r>
            <a:r>
              <a:rPr lang="sr-Cyrl-CS" dirty="0" smtClean="0"/>
              <a:t>дејства</a:t>
            </a:r>
            <a:r>
              <a:rPr lang="en-US" dirty="0" smtClean="0"/>
              <a:t> </a:t>
            </a:r>
            <a:r>
              <a:rPr lang="sr-Cyrl-CS" dirty="0" smtClean="0"/>
              <a:t>силе</a:t>
            </a:r>
            <a:r>
              <a:rPr lang="en-US" dirty="0" smtClean="0"/>
              <a:t> -</a:t>
            </a:r>
            <a:r>
              <a:rPr lang="sr-Cyrl-CS" dirty="0" smtClean="0"/>
              <a:t>директни</a:t>
            </a:r>
            <a:r>
              <a:rPr lang="en-US" dirty="0" smtClean="0"/>
              <a:t> </a:t>
            </a:r>
            <a:r>
              <a:rPr lang="sr-Cyrl-CS" dirty="0" smtClean="0"/>
              <a:t>прелом</a:t>
            </a: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dirty="0" smtClean="0"/>
              <a:t>На</a:t>
            </a:r>
            <a:r>
              <a:rPr lang="en-US" dirty="0" smtClean="0"/>
              <a:t> </a:t>
            </a:r>
            <a:r>
              <a:rPr lang="sr-Cyrl-CS" dirty="0" smtClean="0"/>
              <a:t>месту</a:t>
            </a:r>
            <a:r>
              <a:rPr lang="en-US" dirty="0" smtClean="0"/>
              <a:t> </a:t>
            </a:r>
            <a:r>
              <a:rPr lang="sr-Cyrl-CS" dirty="0" smtClean="0"/>
              <a:t>мање</a:t>
            </a:r>
            <a:r>
              <a:rPr lang="en-US" dirty="0" smtClean="0"/>
              <a:t> </a:t>
            </a:r>
            <a:r>
              <a:rPr lang="sr-Cyrl-CS" dirty="0" smtClean="0"/>
              <a:t>или</a:t>
            </a:r>
            <a:r>
              <a:rPr lang="en-US" dirty="0" smtClean="0"/>
              <a:t> </a:t>
            </a:r>
            <a:r>
              <a:rPr lang="sr-Cyrl-CS" dirty="0" smtClean="0"/>
              <a:t>више</a:t>
            </a:r>
            <a:r>
              <a:rPr lang="en-US" dirty="0" smtClean="0"/>
              <a:t> </a:t>
            </a:r>
            <a:r>
              <a:rPr lang="sr-Cyrl-CS" dirty="0" smtClean="0"/>
              <a:t>удаљеном</a:t>
            </a:r>
            <a:r>
              <a:rPr lang="en-US" dirty="0" smtClean="0"/>
              <a:t> </a:t>
            </a:r>
            <a:r>
              <a:rPr lang="sr-Cyrl-CS" dirty="0" smtClean="0"/>
              <a:t>од</a:t>
            </a:r>
            <a:r>
              <a:rPr lang="en-US" dirty="0" smtClean="0"/>
              <a:t> </a:t>
            </a:r>
            <a:r>
              <a:rPr lang="sr-Cyrl-CS" dirty="0" smtClean="0"/>
              <a:t>места</a:t>
            </a:r>
            <a:r>
              <a:rPr lang="en-US" dirty="0" smtClean="0"/>
              <a:t> </a:t>
            </a:r>
            <a:r>
              <a:rPr lang="sr-Cyrl-CS" dirty="0" smtClean="0"/>
              <a:t>дејства</a:t>
            </a:r>
            <a:r>
              <a:rPr lang="en-US" dirty="0" smtClean="0"/>
              <a:t> </a:t>
            </a:r>
            <a:r>
              <a:rPr lang="sr-Cyrl-CS" dirty="0" smtClean="0"/>
              <a:t>силе</a:t>
            </a:r>
            <a:r>
              <a:rPr lang="en-US" dirty="0" smtClean="0"/>
              <a:t> – </a:t>
            </a:r>
            <a:r>
              <a:rPr lang="sr-Cyrl-CS" dirty="0" smtClean="0"/>
              <a:t>индиректни</a:t>
            </a:r>
            <a:r>
              <a:rPr lang="en-US" dirty="0" smtClean="0"/>
              <a:t> </a:t>
            </a:r>
            <a:r>
              <a:rPr lang="sr-Cyrl-CS" dirty="0" smtClean="0"/>
              <a:t>прелом</a:t>
            </a: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sr-Cyrl-CS" dirty="0" smtClean="0"/>
              <a:t>Као</a:t>
            </a:r>
            <a:r>
              <a:rPr lang="en-US" dirty="0" smtClean="0"/>
              <a:t> </a:t>
            </a:r>
            <a:r>
              <a:rPr lang="sr-Cyrl-CS" dirty="0" smtClean="0"/>
              <a:t>последица</a:t>
            </a:r>
            <a:r>
              <a:rPr lang="en-US" dirty="0" smtClean="0"/>
              <a:t> </a:t>
            </a:r>
            <a:r>
              <a:rPr lang="sr-Cyrl-CS" dirty="0" smtClean="0"/>
              <a:t>дејства</a:t>
            </a:r>
            <a:r>
              <a:rPr lang="en-US" dirty="0" smtClean="0"/>
              <a:t> </a:t>
            </a:r>
            <a:r>
              <a:rPr lang="sr-Cyrl-CS" dirty="0" smtClean="0"/>
              <a:t>трауматске</a:t>
            </a:r>
            <a:r>
              <a:rPr lang="en-US" dirty="0" smtClean="0"/>
              <a:t> </a:t>
            </a:r>
            <a:r>
              <a:rPr lang="sr-Cyrl-CS" dirty="0" smtClean="0"/>
              <a:t>силе</a:t>
            </a:r>
            <a:r>
              <a:rPr lang="en-US" dirty="0" smtClean="0"/>
              <a:t> </a:t>
            </a:r>
            <a:r>
              <a:rPr lang="sr-Cyrl-CS" dirty="0" smtClean="0"/>
              <a:t>може</a:t>
            </a:r>
            <a:r>
              <a:rPr lang="en-US" dirty="0" smtClean="0"/>
              <a:t> </a:t>
            </a:r>
            <a:r>
              <a:rPr lang="sr-Cyrl-CS" dirty="0" smtClean="0"/>
              <a:t>доћи</a:t>
            </a:r>
            <a:r>
              <a:rPr lang="en-US" dirty="0" smtClean="0"/>
              <a:t> </a:t>
            </a:r>
            <a:r>
              <a:rPr lang="sr-Cyrl-CS" dirty="0" smtClean="0"/>
              <a:t>до</a:t>
            </a:r>
            <a:r>
              <a:rPr lang="en-US" dirty="0" smtClean="0"/>
              <a:t> </a:t>
            </a:r>
            <a:r>
              <a:rPr lang="sr-Cyrl-CS" dirty="0" smtClean="0"/>
              <a:t>стварања</a:t>
            </a:r>
            <a:r>
              <a:rPr lang="en-US" dirty="0" smtClean="0"/>
              <a:t> </a:t>
            </a:r>
            <a:r>
              <a:rPr lang="sr-Cyrl-CS" dirty="0" smtClean="0"/>
              <a:t>једне</a:t>
            </a:r>
            <a:r>
              <a:rPr lang="en-US" dirty="0" smtClean="0"/>
              <a:t>, </a:t>
            </a:r>
            <a:r>
              <a:rPr lang="sr-Cyrl-CS" dirty="0" smtClean="0"/>
              <a:t>две</a:t>
            </a:r>
            <a:r>
              <a:rPr lang="en-US" dirty="0" smtClean="0"/>
              <a:t> </a:t>
            </a:r>
            <a:r>
              <a:rPr lang="sr-Cyrl-CS" dirty="0" smtClean="0"/>
              <a:t>или</a:t>
            </a:r>
            <a:r>
              <a:rPr lang="en-US" dirty="0" smtClean="0"/>
              <a:t> </a:t>
            </a:r>
            <a:r>
              <a:rPr lang="sr-Cyrl-CS" dirty="0" smtClean="0"/>
              <a:t>више</a:t>
            </a:r>
            <a:r>
              <a:rPr lang="en-US" dirty="0" smtClean="0"/>
              <a:t> </a:t>
            </a:r>
            <a:r>
              <a:rPr lang="sr-Cyrl-CS" dirty="0" smtClean="0"/>
              <a:t>фрактурних</a:t>
            </a:r>
            <a:r>
              <a:rPr lang="en-US" dirty="0" smtClean="0"/>
              <a:t> </a:t>
            </a:r>
            <a:r>
              <a:rPr lang="sr-Cyrl-CS" dirty="0" smtClean="0"/>
              <a:t>линија</a:t>
            </a:r>
            <a:r>
              <a:rPr lang="en-US" dirty="0" smtClean="0"/>
              <a:t>, </a:t>
            </a:r>
            <a:r>
              <a:rPr lang="sr-Cyrl-CS" dirty="0" smtClean="0"/>
              <a:t>када</a:t>
            </a:r>
            <a:r>
              <a:rPr lang="en-US" dirty="0" smtClean="0"/>
              <a:t> </a:t>
            </a:r>
            <a:r>
              <a:rPr lang="sr-Cyrl-CS" dirty="0" smtClean="0"/>
              <a:t>настају:</a:t>
            </a:r>
            <a:r>
              <a:rPr lang="en-US" dirty="0" smtClean="0"/>
              <a:t> </a:t>
            </a:r>
          </a:p>
          <a:p>
            <a:pPr marL="919163" fontAlgn="auto">
              <a:spcAft>
                <a:spcPts val="0"/>
              </a:spcAft>
              <a:buFont typeface="Arial" pitchFamily="34" charset="0"/>
              <a:buChar char="−"/>
              <a:defRPr/>
            </a:pPr>
            <a:r>
              <a:rPr lang="sr-Cyrl-CS" dirty="0" smtClean="0"/>
              <a:t>Једноструки</a:t>
            </a:r>
            <a:endParaRPr lang="en-US" dirty="0" smtClean="0"/>
          </a:p>
          <a:p>
            <a:pPr marL="919163" fontAlgn="auto">
              <a:spcAft>
                <a:spcPts val="0"/>
              </a:spcAft>
              <a:buFont typeface="Arial" pitchFamily="34" charset="0"/>
              <a:buChar char="−"/>
              <a:defRPr/>
            </a:pPr>
            <a:r>
              <a:rPr lang="sr-Cyrl-CS" dirty="0" smtClean="0"/>
              <a:t>Двоструки</a:t>
            </a:r>
            <a:endParaRPr lang="en-US" dirty="0" smtClean="0"/>
          </a:p>
          <a:p>
            <a:pPr marL="919163" fontAlgn="auto">
              <a:spcAft>
                <a:spcPts val="0"/>
              </a:spcAft>
              <a:buFont typeface="Arial" pitchFamily="34" charset="0"/>
              <a:buChar char="−"/>
              <a:defRPr/>
            </a:pPr>
            <a:r>
              <a:rPr lang="sr-Cyrl-CS" dirty="0" smtClean="0"/>
              <a:t>Вишеструки</a:t>
            </a:r>
            <a:r>
              <a:rPr lang="en-US" dirty="0" smtClean="0"/>
              <a:t> </a:t>
            </a:r>
          </a:p>
          <a:p>
            <a:pPr marL="919163" fontAlgn="auto">
              <a:spcAft>
                <a:spcPts val="0"/>
              </a:spcAft>
              <a:buFont typeface="Arial" pitchFamily="34" charset="0"/>
              <a:buChar char="−"/>
              <a:defRPr/>
            </a:pPr>
            <a:r>
              <a:rPr lang="sr-Cyrl-CS" dirty="0" smtClean="0"/>
              <a:t>коминутивни</a:t>
            </a:r>
            <a:r>
              <a:rPr lang="en-US" dirty="0" smtClean="0"/>
              <a:t> </a:t>
            </a:r>
            <a:r>
              <a:rPr lang="sr-Cyrl-CS" dirty="0" smtClean="0"/>
              <a:t>преломи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>
              <a:defRPr/>
            </a:pP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ВРСТЕ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ПРЕЛОМА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ДОЊЕ</a:t>
            </a:r>
            <a:r>
              <a:rPr lang="en-U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altLang="en-US" sz="4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ВИЛИЦЕ</a:t>
            </a:r>
            <a:endParaRPr lang="en-US" altLang="en-US" sz="4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131</TotalTime>
  <Words>2895</Words>
  <Application>Microsoft Office PowerPoint</Application>
  <PresentationFormat>On-screen Show (4:3)</PresentationFormat>
  <Paragraphs>264</Paragraphs>
  <Slides>44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Concourse</vt:lpstr>
      <vt:lpstr>Slide 1</vt:lpstr>
      <vt:lpstr>Повреде лица и вилица</vt:lpstr>
      <vt:lpstr>ПРЕЛОМИ ДОЊЕ ВИЛИЦЕ</vt:lpstr>
      <vt:lpstr>ПРЕЛОМИ ДОЊЕ ВИЛИЦЕ</vt:lpstr>
      <vt:lpstr>ПРЕЛОМИ ДОЊЕ ВИЛИЦЕ</vt:lpstr>
      <vt:lpstr>СИМПТОМАТОЛОГИЈА ПРЕЛОМА</vt:lpstr>
      <vt:lpstr>НЕСИГУРНИ ЗНАЦИ ПРЕЛОМА</vt:lpstr>
      <vt:lpstr>СИГУРНИ ЗНАЦИ ПРЕЛОМА</vt:lpstr>
      <vt:lpstr>ВРСТЕ ПРЕЛОМА ДОЊЕ ВИЛИЦЕ</vt:lpstr>
      <vt:lpstr>ВРСТЕ ПРЕЛОМА ДОЊЕ ВИЛИЦЕ</vt:lpstr>
      <vt:lpstr>КЛАСИФИКАЦИЈЕ ПРЕЛОМА ДОЊЕ ВИЛИЦЕ</vt:lpstr>
      <vt:lpstr>ПРЕЛОМИ КОНДИЛАРНОГ НАСТАВКА</vt:lpstr>
      <vt:lpstr>ПРЕЛОМ АНГУЛУСА ДОЊЕ ВИЛИЦЕ</vt:lpstr>
      <vt:lpstr>ПРЕЛОМИ ТЕЛА ДОЊЕ ВИЛИЦЕ</vt:lpstr>
      <vt:lpstr>ПРЕЛОМИ СИМФИЗЕ</vt:lpstr>
      <vt:lpstr>ЛЕЧЕЊЕ ПОВРЕДА ДОЊЕ ВИЛИЦЕ</vt:lpstr>
      <vt:lpstr>КОНЗЕРВАТИВНО ЛЕЧЕЊЕ</vt:lpstr>
      <vt:lpstr>КОНЗЕРВАТИВНО ЛЕЧЕЊЕ</vt:lpstr>
      <vt:lpstr>КОНЗЕРВАТИВНО ЛЕЧЕЊЕ</vt:lpstr>
      <vt:lpstr>КОНЗЕРВАТИВНО ЛЕЧЕЊЕ имобилизација </vt:lpstr>
      <vt:lpstr>КОНЗЕРВАТИВНО ЛЕЧЕЊЕ имобилизација </vt:lpstr>
      <vt:lpstr>ХИРУРШКО ЛЕЧЕЊЕ </vt:lpstr>
      <vt:lpstr>ПОВРЕДЕ ГОРЊЕ ВИЛИЦЕ</vt:lpstr>
      <vt:lpstr>ЕТИОЛОГИЈА ПОВРЕДА</vt:lpstr>
      <vt:lpstr>ДИЈАГНОСТИКА ПОВРЕДА</vt:lpstr>
      <vt:lpstr>ДИЈАГНОСТИКА ПОВРЕДА</vt:lpstr>
      <vt:lpstr>ТРАНСВЕРЗАЛНИ ПРЕЛОМИ</vt:lpstr>
      <vt:lpstr>LE FORT I</vt:lpstr>
      <vt:lpstr>LE FORT I</vt:lpstr>
      <vt:lpstr>LE FORT II</vt:lpstr>
      <vt:lpstr>LE FORT II</vt:lpstr>
      <vt:lpstr>LE FORT III</vt:lpstr>
      <vt:lpstr>LE FORT III</vt:lpstr>
      <vt:lpstr>ЛЕЧЕЊЕ ПРЕЛОМА ГОРЊЕ ВИЛИЦЕ</vt:lpstr>
      <vt:lpstr>ПОВРЕДЕ ЗИГОМАТИЧНЕ КОСТИ</vt:lpstr>
      <vt:lpstr>ПОВРЕДЕ ЗИГОМАТИЧНЕ КОСТИ</vt:lpstr>
      <vt:lpstr>СИМПТОМИ ПРЕЛОМА ЗИГОМАТИЧНЕ КОСТИ</vt:lpstr>
      <vt:lpstr>КЛАСИФИКАЦИЈЕ ПРЕЛОМА ЗИГОМАТИЧНЕ КОСТИ</vt:lpstr>
      <vt:lpstr>ФРАКТУРЕ ТЕЛА ЗИГОМАТИЧНЕ КОСТИ</vt:lpstr>
      <vt:lpstr>BLOW-OUT  ФРАКТУРА</vt:lpstr>
      <vt:lpstr>Повреде меких ткива</vt:lpstr>
      <vt:lpstr>Повреде меких ткива</vt:lpstr>
      <vt:lpstr>Повреде меких ткива</vt:lpstr>
      <vt:lpstr>Пружање прве помоћи код повреда лица и вилица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Miki</dc:creator>
  <cp:lastModifiedBy>DENIS</cp:lastModifiedBy>
  <cp:revision>10</cp:revision>
  <dcterms:created xsi:type="dcterms:W3CDTF">2015-04-28T13:37:26Z</dcterms:created>
  <dcterms:modified xsi:type="dcterms:W3CDTF">2015-04-29T17:13:49Z</dcterms:modified>
</cp:coreProperties>
</file>